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95" r:id="rId1"/>
  </p:sldMasterIdLst>
  <p:notesMasterIdLst>
    <p:notesMasterId r:id="rId81"/>
  </p:notesMasterIdLst>
  <p:sldIdLst>
    <p:sldId id="927" r:id="rId2"/>
    <p:sldId id="946" r:id="rId3"/>
    <p:sldId id="398" r:id="rId4"/>
    <p:sldId id="575" r:id="rId5"/>
    <p:sldId id="922" r:id="rId6"/>
    <p:sldId id="414" r:id="rId7"/>
    <p:sldId id="933" r:id="rId8"/>
    <p:sldId id="458" r:id="rId9"/>
    <p:sldId id="934" r:id="rId10"/>
    <p:sldId id="935" r:id="rId11"/>
    <p:sldId id="442" r:id="rId12"/>
    <p:sldId id="636" r:id="rId13"/>
    <p:sldId id="892" r:id="rId14"/>
    <p:sldId id="300" r:id="rId15"/>
    <p:sldId id="279" r:id="rId16"/>
    <p:sldId id="468" r:id="rId17"/>
    <p:sldId id="940" r:id="rId18"/>
    <p:sldId id="309" r:id="rId19"/>
    <p:sldId id="576" r:id="rId20"/>
    <p:sldId id="944" r:id="rId21"/>
    <p:sldId id="479" r:id="rId22"/>
    <p:sldId id="294" r:id="rId23"/>
    <p:sldId id="894" r:id="rId24"/>
    <p:sldId id="637" r:id="rId25"/>
    <p:sldId id="895" r:id="rId26"/>
    <p:sldId id="896" r:id="rId27"/>
    <p:sldId id="450" r:id="rId28"/>
    <p:sldId id="384" r:id="rId29"/>
    <p:sldId id="390" r:id="rId30"/>
    <p:sldId id="315" r:id="rId31"/>
    <p:sldId id="527" r:id="rId32"/>
    <p:sldId id="912" r:id="rId33"/>
    <p:sldId id="868" r:id="rId34"/>
    <p:sldId id="904" r:id="rId35"/>
    <p:sldId id="577" r:id="rId36"/>
    <p:sldId id="853" r:id="rId37"/>
    <p:sldId id="915" r:id="rId38"/>
    <p:sldId id="817" r:id="rId39"/>
    <p:sldId id="909" r:id="rId40"/>
    <p:sldId id="966" r:id="rId41"/>
    <p:sldId id="967" r:id="rId42"/>
    <p:sldId id="801" r:id="rId43"/>
    <p:sldId id="910" r:id="rId44"/>
    <p:sldId id="925" r:id="rId45"/>
    <p:sldId id="930" r:id="rId46"/>
    <p:sldId id="964" r:id="rId47"/>
    <p:sldId id="936" r:id="rId48"/>
    <p:sldId id="899" r:id="rId49"/>
    <p:sldId id="956" r:id="rId50"/>
    <p:sldId id="918" r:id="rId51"/>
    <p:sldId id="903" r:id="rId52"/>
    <p:sldId id="902" r:id="rId53"/>
    <p:sldId id="724" r:id="rId54"/>
    <p:sldId id="465" r:id="rId55"/>
    <p:sldId id="699" r:id="rId56"/>
    <p:sldId id="574" r:id="rId57"/>
    <p:sldId id="611" r:id="rId58"/>
    <p:sldId id="906" r:id="rId59"/>
    <p:sldId id="487" r:id="rId60"/>
    <p:sldId id="490" r:id="rId61"/>
    <p:sldId id="838" r:id="rId62"/>
    <p:sldId id="911" r:id="rId63"/>
    <p:sldId id="928" r:id="rId64"/>
    <p:sldId id="559" r:id="rId65"/>
    <p:sldId id="955" r:id="rId66"/>
    <p:sldId id="958" r:id="rId67"/>
    <p:sldId id="965" r:id="rId68"/>
    <p:sldId id="945" r:id="rId69"/>
    <p:sldId id="960" r:id="rId70"/>
    <p:sldId id="963" r:id="rId71"/>
    <p:sldId id="961" r:id="rId72"/>
    <p:sldId id="947" r:id="rId73"/>
    <p:sldId id="952" r:id="rId74"/>
    <p:sldId id="953" r:id="rId75"/>
    <p:sldId id="954" r:id="rId76"/>
    <p:sldId id="948" r:id="rId77"/>
    <p:sldId id="949" r:id="rId78"/>
    <p:sldId id="951" r:id="rId79"/>
    <p:sldId id="929"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1F52E1D-09BD-473D-9C35-FD4479FD0D4D}">
          <p14:sldIdLst>
            <p14:sldId id="927"/>
            <p14:sldId id="946"/>
            <p14:sldId id="398"/>
            <p14:sldId id="575"/>
            <p14:sldId id="922"/>
            <p14:sldId id="414"/>
            <p14:sldId id="933"/>
            <p14:sldId id="458"/>
            <p14:sldId id="934"/>
            <p14:sldId id="935"/>
            <p14:sldId id="442"/>
            <p14:sldId id="636"/>
            <p14:sldId id="892"/>
            <p14:sldId id="300"/>
            <p14:sldId id="279"/>
            <p14:sldId id="468"/>
            <p14:sldId id="940"/>
            <p14:sldId id="309"/>
            <p14:sldId id="576"/>
            <p14:sldId id="944"/>
            <p14:sldId id="479"/>
            <p14:sldId id="294"/>
            <p14:sldId id="894"/>
            <p14:sldId id="637"/>
            <p14:sldId id="895"/>
            <p14:sldId id="896"/>
            <p14:sldId id="450"/>
            <p14:sldId id="384"/>
            <p14:sldId id="390"/>
            <p14:sldId id="315"/>
            <p14:sldId id="527"/>
            <p14:sldId id="912"/>
            <p14:sldId id="868"/>
            <p14:sldId id="904"/>
            <p14:sldId id="577"/>
            <p14:sldId id="853"/>
            <p14:sldId id="915"/>
            <p14:sldId id="817"/>
            <p14:sldId id="909"/>
            <p14:sldId id="966"/>
            <p14:sldId id="967"/>
            <p14:sldId id="801"/>
            <p14:sldId id="910"/>
            <p14:sldId id="925"/>
            <p14:sldId id="930"/>
            <p14:sldId id="964"/>
            <p14:sldId id="936"/>
            <p14:sldId id="899"/>
            <p14:sldId id="956"/>
            <p14:sldId id="918"/>
            <p14:sldId id="903"/>
            <p14:sldId id="902"/>
            <p14:sldId id="724"/>
            <p14:sldId id="465"/>
            <p14:sldId id="699"/>
            <p14:sldId id="574"/>
            <p14:sldId id="611"/>
            <p14:sldId id="906"/>
            <p14:sldId id="487"/>
            <p14:sldId id="490"/>
            <p14:sldId id="838"/>
            <p14:sldId id="911"/>
            <p14:sldId id="928"/>
            <p14:sldId id="559"/>
            <p14:sldId id="955"/>
            <p14:sldId id="958"/>
            <p14:sldId id="965"/>
            <p14:sldId id="945"/>
            <p14:sldId id="960"/>
            <p14:sldId id="963"/>
          </p14:sldIdLst>
        </p14:section>
        <p14:section name="Untitled Section" id="{2F5542DB-91D5-4A04-B4C7-DDD842F9B000}">
          <p14:sldIdLst>
            <p14:sldId id="961"/>
            <p14:sldId id="947"/>
            <p14:sldId id="952"/>
            <p14:sldId id="953"/>
            <p14:sldId id="954"/>
            <p14:sldId id="948"/>
            <p14:sldId id="949"/>
            <p14:sldId id="951"/>
            <p14:sldId id="929"/>
          </p14:sldIdLst>
        </p14:section>
        <p14:section name="Untitled Section" id="{CFF26E44-215B-4890-8725-F23A890D97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3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39324-F90B-44BC-A5D8-45B538B937DA}" v="102" dt="2021-01-05T15:21:18.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46859" autoAdjust="0"/>
  </p:normalViewPr>
  <p:slideViewPr>
    <p:cSldViewPr snapToGrid="0" snapToObjects="1">
      <p:cViewPr varScale="1">
        <p:scale>
          <a:sx n="53" d="100"/>
          <a:sy n="53" d="100"/>
        </p:scale>
        <p:origin x="32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66" d="100"/>
          <a:sy n="66" d="100"/>
        </p:scale>
        <p:origin x="2364" y="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34711321875801"/>
          <c:y val="7.9269959948574095E-2"/>
          <c:w val="0.73904751141865699"/>
          <c:h val="0.73334914148169295"/>
        </c:manualLayout>
      </c:layout>
      <c:pieChart>
        <c:varyColors val="1"/>
        <c:ser>
          <c:idx val="0"/>
          <c:order val="0"/>
          <c:tx>
            <c:strRef>
              <c:f>Sheet1!$B$2</c:f>
              <c:strCache>
                <c:ptCount val="1"/>
                <c:pt idx="0">
                  <c:v>67%</c:v>
                </c:pt>
              </c:strCache>
            </c:strRef>
          </c:tx>
          <c:dPt>
            <c:idx val="0"/>
            <c:bubble3D val="0"/>
            <c:spPr>
              <a:solidFill>
                <a:schemeClr val="accent2">
                  <a:lumMod val="60000"/>
                  <a:lumOff val="40000"/>
                </a:schemeClr>
              </a:solidFill>
              <a:ln w="19050">
                <a:solidFill>
                  <a:schemeClr val="bg2">
                    <a:lumMod val="75000"/>
                  </a:schemeClr>
                </a:solidFill>
              </a:ln>
              <a:effectLst/>
            </c:spPr>
            <c:extLst>
              <c:ext xmlns:c16="http://schemas.microsoft.com/office/drawing/2014/chart" uri="{C3380CC4-5D6E-409C-BE32-E72D297353CC}">
                <c16:uniqueId val="{00000001-68C8-4253-85CF-71DF43F9EE62}"/>
              </c:ext>
            </c:extLst>
          </c:dPt>
          <c:dPt>
            <c:idx val="1"/>
            <c:bubble3D val="0"/>
            <c:spPr>
              <a:solidFill>
                <a:schemeClr val="accent3"/>
              </a:solidFill>
              <a:ln w="19050">
                <a:solidFill>
                  <a:schemeClr val="bg2">
                    <a:lumMod val="75000"/>
                  </a:schemeClr>
                </a:solidFill>
              </a:ln>
              <a:effectLst/>
            </c:spPr>
            <c:extLst>
              <c:ext xmlns:c16="http://schemas.microsoft.com/office/drawing/2014/chart" uri="{C3380CC4-5D6E-409C-BE32-E72D297353CC}">
                <c16:uniqueId val="{00000003-68C8-4253-85CF-71DF43F9EE62}"/>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68C8-4253-85CF-71DF43F9EE62}"/>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68C8-4253-85CF-71DF43F9EE62}"/>
              </c:ext>
            </c:extLst>
          </c:dPt>
          <c:dLbls>
            <c:dLbl>
              <c:idx val="0"/>
              <c:delete val="1"/>
              <c:extLst>
                <c:ext xmlns:c15="http://schemas.microsoft.com/office/drawing/2012/chart" uri="{CE6537A1-D6FC-4f65-9D91-7224C49458BB}"/>
                <c:ext xmlns:c16="http://schemas.microsoft.com/office/drawing/2014/chart" uri="{C3380CC4-5D6E-409C-BE32-E72D297353CC}">
                  <c16:uniqueId val="{00000001-68C8-4253-85CF-71DF43F9EE62}"/>
                </c:ext>
              </c:extLst>
            </c:dLbl>
            <c:dLbl>
              <c:idx val="1"/>
              <c:delete val="1"/>
              <c:extLst>
                <c:ext xmlns:c15="http://schemas.microsoft.com/office/drawing/2012/chart" uri="{CE6537A1-D6FC-4f65-9D91-7224C49458BB}"/>
                <c:ext xmlns:c16="http://schemas.microsoft.com/office/drawing/2014/chart" uri="{C3380CC4-5D6E-409C-BE32-E72D297353CC}">
                  <c16:uniqueId val="{00000003-68C8-4253-85CF-71DF43F9EE6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More than one ACE</c:v>
                </c:pt>
                <c:pt idx="1">
                  <c:v>No ACEs</c:v>
                </c:pt>
              </c:strCache>
            </c:strRef>
          </c:cat>
          <c:val>
            <c:numRef>
              <c:f>Sheet1!$B$2:$B$5</c:f>
              <c:numCache>
                <c:formatCode>0%</c:formatCode>
                <c:ptCount val="4"/>
                <c:pt idx="0">
                  <c:v>0.67</c:v>
                </c:pt>
                <c:pt idx="1">
                  <c:v>0.33</c:v>
                </c:pt>
              </c:numCache>
            </c:numRef>
          </c:val>
          <c:extLst>
            <c:ext xmlns:c16="http://schemas.microsoft.com/office/drawing/2014/chart" uri="{C3380CC4-5D6E-409C-BE32-E72D297353CC}">
              <c16:uniqueId val="{00000008-68C8-4253-85CF-71DF43F9EE6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104550215069"/>
          <c:y val="0.14387180255918799"/>
          <c:w val="0.78826751868742295"/>
          <c:h val="0.68687625612800496"/>
        </c:manualLayout>
      </c:layout>
      <c:pieChart>
        <c:varyColors val="1"/>
        <c:ser>
          <c:idx val="0"/>
          <c:order val="0"/>
          <c:tx>
            <c:strRef>
              <c:f>Sheet1!$B$2</c:f>
              <c:strCache>
                <c:ptCount val="1"/>
                <c:pt idx="0">
                  <c:v>12%</c:v>
                </c:pt>
              </c:strCache>
            </c:strRef>
          </c:tx>
          <c:spPr>
            <a:solidFill>
              <a:schemeClr val="bg2"/>
            </a:solidFill>
            <a:ln>
              <a:solidFill>
                <a:schemeClr val="bg2">
                  <a:lumMod val="75000"/>
                </a:schemeClr>
              </a:solidFill>
            </a:ln>
          </c:spPr>
          <c:dPt>
            <c:idx val="0"/>
            <c:bubble3D val="0"/>
            <c:spPr>
              <a:solidFill>
                <a:schemeClr val="accent2">
                  <a:lumMod val="60000"/>
                  <a:lumOff val="40000"/>
                </a:schemeClr>
              </a:solidFill>
              <a:ln w="9525" cap="flat" cmpd="sng" algn="ctr">
                <a:solidFill>
                  <a:schemeClr val="bg2">
                    <a:lumMod val="75000"/>
                  </a:schemeClr>
                </a:solidFill>
                <a:round/>
              </a:ln>
              <a:effectLst/>
            </c:spPr>
            <c:extLst>
              <c:ext xmlns:c16="http://schemas.microsoft.com/office/drawing/2014/chart" uri="{C3380CC4-5D6E-409C-BE32-E72D297353CC}">
                <c16:uniqueId val="{00000001-2926-4FBD-929F-8E19C99C64BA}"/>
              </c:ext>
            </c:extLst>
          </c:dPt>
          <c:dPt>
            <c:idx val="1"/>
            <c:bubble3D val="0"/>
            <c:spPr>
              <a:solidFill>
                <a:schemeClr val="accent1">
                  <a:alpha val="63000"/>
                </a:schemeClr>
              </a:solidFill>
              <a:ln w="9525" cap="flat" cmpd="sng" algn="ctr">
                <a:solidFill>
                  <a:schemeClr val="bg2">
                    <a:lumMod val="75000"/>
                  </a:schemeClr>
                </a:solidFill>
                <a:round/>
              </a:ln>
              <a:effectLst/>
            </c:spPr>
            <c:extLst>
              <c:ext xmlns:c16="http://schemas.microsoft.com/office/drawing/2014/chart" uri="{C3380CC4-5D6E-409C-BE32-E72D297353CC}">
                <c16:uniqueId val="{00000003-2926-4FBD-929F-8E19C99C64BA}"/>
              </c:ext>
            </c:extLst>
          </c:dPt>
          <c:dPt>
            <c:idx val="2"/>
            <c:bubble3D val="0"/>
            <c:spPr>
              <a:solidFill>
                <a:schemeClr val="bg2"/>
              </a:solidFill>
              <a:ln w="9525" cap="flat" cmpd="sng" algn="ctr">
                <a:solidFill>
                  <a:schemeClr val="bg2">
                    <a:lumMod val="75000"/>
                  </a:schemeClr>
                </a:solidFill>
                <a:round/>
              </a:ln>
              <a:effectLst/>
            </c:spPr>
            <c:extLst>
              <c:ext xmlns:c16="http://schemas.microsoft.com/office/drawing/2014/chart" uri="{C3380CC4-5D6E-409C-BE32-E72D297353CC}">
                <c16:uniqueId val="{00000005-2926-4FBD-929F-8E19C99C64BA}"/>
              </c:ext>
            </c:extLst>
          </c:dPt>
          <c:dPt>
            <c:idx val="3"/>
            <c:bubble3D val="0"/>
            <c:spPr>
              <a:solidFill>
                <a:schemeClr val="bg2"/>
              </a:solidFill>
              <a:ln w="9525" cap="flat" cmpd="sng" algn="ctr">
                <a:solidFill>
                  <a:schemeClr val="bg2">
                    <a:lumMod val="75000"/>
                  </a:schemeClr>
                </a:solidFill>
                <a:round/>
              </a:ln>
              <a:effectLst/>
            </c:spPr>
            <c:extLst>
              <c:ext xmlns:c16="http://schemas.microsoft.com/office/drawing/2014/chart" uri="{C3380CC4-5D6E-409C-BE32-E72D297353CC}">
                <c16:uniqueId val="{00000007-2926-4FBD-929F-8E19C99C64BA}"/>
              </c:ext>
            </c:extLst>
          </c:dPt>
          <c:dLbls>
            <c:dLbl>
              <c:idx val="0"/>
              <c:delete val="1"/>
              <c:extLst>
                <c:ext xmlns:c15="http://schemas.microsoft.com/office/drawing/2012/chart" uri="{CE6537A1-D6FC-4f65-9D91-7224C49458BB}"/>
                <c:ext xmlns:c16="http://schemas.microsoft.com/office/drawing/2014/chart" uri="{C3380CC4-5D6E-409C-BE32-E72D297353CC}">
                  <c16:uniqueId val="{00000001-2926-4FBD-929F-8E19C99C64BA}"/>
                </c:ext>
              </c:extLst>
            </c:dLbl>
            <c:dLbl>
              <c:idx val="1"/>
              <c:delete val="1"/>
              <c:extLst>
                <c:ext xmlns:c15="http://schemas.microsoft.com/office/drawing/2012/chart" uri="{CE6537A1-D6FC-4f65-9D91-7224C49458BB}"/>
                <c:ext xmlns:c16="http://schemas.microsoft.com/office/drawing/2014/chart" uri="{C3380CC4-5D6E-409C-BE32-E72D297353CC}">
                  <c16:uniqueId val="{00000003-2926-4FBD-929F-8E19C99C64BA}"/>
                </c:ext>
              </c:extLst>
            </c:dLbl>
            <c:spPr>
              <a:solidFill>
                <a:srgbClr val="92D050"/>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ln>
                      <a:noFill/>
                    </a:ln>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2"/>
                <c:pt idx="0">
                  <c:v>More than four ACEs</c:v>
                </c:pt>
                <c:pt idx="1">
                  <c:v>No ACEs</c:v>
                </c:pt>
              </c:strCache>
            </c:strRef>
          </c:cat>
          <c:val>
            <c:numRef>
              <c:f>Sheet1!$B$2:$B$5</c:f>
              <c:numCache>
                <c:formatCode>0%</c:formatCode>
                <c:ptCount val="4"/>
                <c:pt idx="0">
                  <c:v>0.12</c:v>
                </c:pt>
                <c:pt idx="1">
                  <c:v>0.88</c:v>
                </c:pt>
              </c:numCache>
            </c:numRef>
          </c:val>
          <c:extLst>
            <c:ext xmlns:c16="http://schemas.microsoft.com/office/drawing/2014/chart" uri="{C3380CC4-5D6E-409C-BE32-E72D297353CC}">
              <c16:uniqueId val="{00000008-2926-4FBD-929F-8E19C99C64BA}"/>
            </c:ext>
          </c:extLst>
        </c:ser>
        <c:dLbls>
          <c:showLegendKey val="0"/>
          <c:showVal val="0"/>
          <c:showCatName val="1"/>
          <c:showSerName val="0"/>
          <c:showPercent val="1"/>
          <c:showBubbleSize val="0"/>
          <c:showLeaderLines val="1"/>
        </c:dLbls>
        <c:firstSliceAng val="42"/>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0.46521</cdr:x>
      <cdr:y>0.36311</cdr:y>
    </cdr:from>
    <cdr:to>
      <cdr:x>0.83656</cdr:x>
      <cdr:y>0.52606</cdr:y>
    </cdr:to>
    <cdr:sp macro="" textlink="">
      <cdr:nvSpPr>
        <cdr:cNvPr id="2" name="Rectangle 1"/>
        <cdr:cNvSpPr/>
      </cdr:nvSpPr>
      <cdr:spPr>
        <a:xfrm xmlns:a="http://schemas.openxmlformats.org/drawingml/2006/main">
          <a:off x="2013479" y="1577378"/>
          <a:ext cx="1607228" cy="707886"/>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4000" b="1" spc="50" dirty="0">
              <a:ln w="0"/>
              <a:solidFill>
                <a:schemeClr val="accent6">
                  <a:lumMod val="75000"/>
                </a:schemeClr>
              </a:solidFill>
              <a:effectLst>
                <a:innerShdw blurRad="63500" dist="50800" dir="13500000">
                  <a:srgbClr val="000000">
                    <a:alpha val="50000"/>
                  </a:srgbClr>
                </a:innerShdw>
              </a:effectLst>
            </a:rPr>
            <a:t>64</a:t>
          </a:r>
          <a:r>
            <a:rPr lang="en-US" sz="4000" b="1" cap="none" spc="50" dirty="0">
              <a:ln w="0"/>
              <a:solidFill>
                <a:schemeClr val="accent6">
                  <a:lumMod val="75000"/>
                </a:schemeClr>
              </a:solidFill>
              <a:effectLst>
                <a:innerShdw blurRad="63500" dist="50800" dir="13500000">
                  <a:srgbClr val="000000">
                    <a:alpha val="50000"/>
                  </a:srgbClr>
                </a:innerShdw>
              </a:effectLst>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E34315-B747-0F4F-8722-BAF77990DD8D}" type="datetimeFigureOut">
              <a:rPr lang="en-US" smtClean="0"/>
              <a:t>3/15/2022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F1EF03-1D6F-2B45-8B63-B45D77E5CF11}" type="slidenum">
              <a:rPr lang="en-US" smtClean="0"/>
              <a:t>‹#›</a:t>
            </a:fld>
            <a:endParaRPr lang="en-US" dirty="0"/>
          </a:p>
        </p:txBody>
      </p:sp>
    </p:spTree>
    <p:extLst>
      <p:ext uri="{BB962C8B-B14F-4D97-AF65-F5344CB8AC3E}">
        <p14:creationId xmlns:p14="http://schemas.microsoft.com/office/powerpoint/2010/main" val="32543652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you for inviting me to talk today on a subject that I have a great deal of passion for.</a:t>
            </a:r>
          </a:p>
          <a:p>
            <a:endParaRPr lang="en-US" b="1" dirty="0"/>
          </a:p>
          <a:p>
            <a:r>
              <a:rPr lang="en-US" b="1" dirty="0"/>
              <a:t>Today we are going to discuss the topic of resilience:</a:t>
            </a:r>
          </a:p>
          <a:p>
            <a:pPr marL="171450" indent="-171450">
              <a:buFont typeface="Arial" panose="020B0604020202020204" pitchFamily="34" charset="0"/>
              <a:buChar char="•"/>
            </a:pPr>
            <a:r>
              <a:rPr lang="en-US" b="1" dirty="0"/>
              <a:t>What it is</a:t>
            </a:r>
          </a:p>
          <a:p>
            <a:pPr marL="171450" indent="-171450">
              <a:buFont typeface="Arial" panose="020B0604020202020204" pitchFamily="34" charset="0"/>
              <a:buChar char="•"/>
            </a:pPr>
            <a:r>
              <a:rPr lang="en-US" b="1" dirty="0"/>
              <a:t>What the benefits are</a:t>
            </a:r>
          </a:p>
          <a:p>
            <a:pPr marL="171450" indent="-171450">
              <a:buFont typeface="Arial" panose="020B0604020202020204" pitchFamily="34" charset="0"/>
              <a:buChar char="•"/>
            </a:pPr>
            <a:r>
              <a:rPr lang="en-US" b="1" dirty="0"/>
              <a:t>And how to build it.</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And the best thing is that </a:t>
            </a:r>
            <a:r>
              <a:rPr lang="en-US" b="1" u="sng" dirty="0"/>
              <a:t>you do many of these things already </a:t>
            </a:r>
            <a:r>
              <a:rPr lang="en-US" b="1" dirty="0"/>
              <a:t>– </a:t>
            </a:r>
          </a:p>
          <a:p>
            <a:pPr marL="171450" indent="-171450">
              <a:buFont typeface="Arial" panose="020B0604020202020204" pitchFamily="34" charset="0"/>
              <a:buChar char="•"/>
            </a:pPr>
            <a:r>
              <a:rPr lang="en-US" b="1" dirty="0"/>
              <a:t>All we are going to do is frame it a little differently</a:t>
            </a:r>
          </a:p>
          <a:p>
            <a:pPr marL="171450" indent="-171450">
              <a:buFont typeface="Arial" panose="020B0604020202020204" pitchFamily="34" charset="0"/>
              <a:buChar char="•"/>
            </a:pPr>
            <a:r>
              <a:rPr lang="en-US" b="1" dirty="0"/>
              <a:t>Label it resilience-building</a:t>
            </a:r>
          </a:p>
          <a:p>
            <a:pPr marL="171450" indent="-171450">
              <a:buFont typeface="Arial" panose="020B0604020202020204" pitchFamily="34" charset="0"/>
              <a:buChar char="•"/>
            </a:pPr>
            <a:r>
              <a:rPr lang="en-US" b="1" dirty="0"/>
              <a:t>And we’re going to </a:t>
            </a:r>
            <a:r>
              <a:rPr lang="en-US" b="1" u="sng" dirty="0"/>
              <a:t>show you the evidence</a:t>
            </a:r>
            <a:r>
              <a:rPr lang="en-US" b="1" dirty="0"/>
              <a:t> that shows how </a:t>
            </a:r>
            <a:r>
              <a:rPr lang="en-US" b="1" u="sng" dirty="0"/>
              <a:t>repeating these interventions regularly </a:t>
            </a:r>
            <a:r>
              <a:rPr lang="en-US" b="1" u="none" dirty="0"/>
              <a:t>will give us best results.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This is a picture of what I call our resilience tree. My wife Sarah and I came across this tree and others like it while hiking on Orcas Island. </a:t>
            </a:r>
          </a:p>
          <a:p>
            <a:pPr marL="171450" indent="-171450">
              <a:buFont typeface="Arial" panose="020B0604020202020204" pitchFamily="34" charset="0"/>
              <a:buChar char="•"/>
            </a:pPr>
            <a:r>
              <a:rPr lang="en-US" b="1" dirty="0"/>
              <a:t>This tree was knocked down in a windstorm – flattened</a:t>
            </a:r>
          </a:p>
          <a:p>
            <a:pPr marL="171450" indent="-171450">
              <a:buFont typeface="Arial" panose="020B0604020202020204" pitchFamily="34" charset="0"/>
              <a:buChar char="•"/>
            </a:pPr>
            <a:r>
              <a:rPr lang="en-US" b="1" dirty="0"/>
              <a:t>But it didn’t die. What you can’t see in this picture is how there are strong branches growing up from the trunk, reaching for the sky. </a:t>
            </a:r>
          </a:p>
          <a:p>
            <a:pPr marL="171450" indent="-171450">
              <a:buFont typeface="Arial" panose="020B0604020202020204" pitchFamily="34" charset="0"/>
              <a:buChar char="•"/>
            </a:pPr>
            <a:r>
              <a:rPr lang="en-US" b="1" dirty="0"/>
              <a:t>It withstood that trauma, put down deeper roots, and continued to grow</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Not only did it survive that trauma, it grew stronger in the process and is now better prepared for the next windstorm that comes along</a:t>
            </a:r>
          </a:p>
        </p:txBody>
      </p:sp>
      <p:sp>
        <p:nvSpPr>
          <p:cNvPr id="4" name="Slide Number Placeholder 3"/>
          <p:cNvSpPr>
            <a:spLocks noGrp="1"/>
          </p:cNvSpPr>
          <p:nvPr>
            <p:ph type="sldNum" sz="quarter" idx="5"/>
          </p:nvPr>
        </p:nvSpPr>
        <p:spPr/>
        <p:txBody>
          <a:bodyPr/>
          <a:lstStyle/>
          <a:p>
            <a:fld id="{FDF1EF03-1D6F-2B45-8B63-B45D77E5CF11}" type="slidenum">
              <a:rPr lang="en-US" smtClean="0"/>
              <a:t>1</a:t>
            </a:fld>
            <a:endParaRPr lang="en-US" dirty="0"/>
          </a:p>
        </p:txBody>
      </p:sp>
    </p:spTree>
    <p:extLst>
      <p:ext uri="{BB962C8B-B14F-4D97-AF65-F5344CB8AC3E}">
        <p14:creationId xmlns:p14="http://schemas.microsoft.com/office/powerpoint/2010/main" val="3870952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t>While this data has been percolating for the past 15-20 years, it took a TED talk in 2014 by Nadine Burke-Harris, a pediatrician in SF, to alert us to the risks of ACEs.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t>For many pediatricians, 2014 is when we first heard about the ACEs study.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1" dirty="0"/>
          </a:p>
        </p:txBody>
      </p:sp>
      <p:sp>
        <p:nvSpPr>
          <p:cNvPr id="4" name="Slide Number Placeholder 3"/>
          <p:cNvSpPr>
            <a:spLocks noGrp="1"/>
          </p:cNvSpPr>
          <p:nvPr>
            <p:ph type="sldNum" sz="quarter" idx="10"/>
          </p:nvPr>
        </p:nvSpPr>
        <p:spPr/>
        <p:txBody>
          <a:bodyPr/>
          <a:lstStyle/>
          <a:p>
            <a:fld id="{FDF1EF03-1D6F-2B45-8B63-B45D77E5CF11}" type="slidenum">
              <a:rPr lang="en-US" smtClean="0"/>
              <a:t>10</a:t>
            </a:fld>
            <a:endParaRPr lang="en-US" dirty="0"/>
          </a:p>
        </p:txBody>
      </p:sp>
    </p:spTree>
    <p:extLst>
      <p:ext uri="{BB962C8B-B14F-4D97-AF65-F5344CB8AC3E}">
        <p14:creationId xmlns:p14="http://schemas.microsoft.com/office/powerpoint/2010/main" val="1781859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The Children’s Health Alliance and Foundation is a group of over 100 pediatricians in the Portland, Vancouver and Salem area.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We work together to improve the care of our patients through Quality Improvement Projects.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t>5 years ago, when we were deciding what our next quality project was going to be,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t>we decided that we wanted to address ACEs but we weren’t quite sure how to do it.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r>
              <a:rPr lang="en-US" b="1" dirty="0"/>
              <a:t>  </a:t>
            </a:r>
          </a:p>
          <a:p>
            <a:endParaRPr lang="en-US" b="1" dirty="0"/>
          </a:p>
          <a:p>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11</a:t>
            </a:fld>
            <a:endParaRPr lang="en-US" dirty="0"/>
          </a:p>
        </p:txBody>
      </p:sp>
    </p:spTree>
    <p:extLst>
      <p:ext uri="{BB962C8B-B14F-4D97-AF65-F5344CB8AC3E}">
        <p14:creationId xmlns:p14="http://schemas.microsoft.com/office/powerpoint/2010/main" val="2793870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dirty="0"/>
              <a:t>Targeting ACEs was a direct response to find a way to address ACEs by building resilience in our office setting</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5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dirty="0"/>
              <a:t>Targeting ACEs was designed as a three-step program that we have taken as pediatricians and you all are on the same path:</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50" b="1" dirty="0"/>
              <a:t>First, we taught our pediatricians about ACEs, Trauma and Resilience.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50" b="1" dirty="0"/>
              <a:t>Secondly, we taught all of our pediatricians and their staff about Trauma-informed care and how we can do a better job of caring for these families.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50" b="1" dirty="0"/>
              <a:t>Finally, we developed a curriculum and taught pediatricians how to build resilience.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sz="1050" b="1" dirty="0"/>
          </a:p>
          <a:p>
            <a:pPr marL="171450" lvl="0" indent="-171450">
              <a:buFont typeface="Arial" panose="020B0604020202020204" pitchFamily="34" charset="0"/>
              <a:buChar char="•"/>
            </a:pPr>
            <a:r>
              <a:rPr lang="en-US" sz="1050" b="1" dirty="0"/>
              <a:t>We enlisted the help of Amy </a:t>
            </a:r>
            <a:r>
              <a:rPr lang="en-US" sz="1050" b="1" dirty="0" err="1"/>
              <a:t>Stoeber</a:t>
            </a:r>
            <a:r>
              <a:rPr lang="en-US" sz="1050" b="1" dirty="0"/>
              <a:t>, a local child psychologist and together we devised a curriculum for resilience-building during our office visits. </a:t>
            </a:r>
          </a:p>
          <a:p>
            <a:pPr marL="171450" lvl="0" indent="-171450">
              <a:buFont typeface="Arial" panose="020B0604020202020204" pitchFamily="34" charset="0"/>
              <a:buChar char="•"/>
            </a:pPr>
            <a:r>
              <a:rPr lang="en-US" sz="1050" b="1" dirty="0"/>
              <a:t>These interventions are </a:t>
            </a:r>
            <a:r>
              <a:rPr lang="en-US" sz="1050" b="1" u="sng" dirty="0"/>
              <a:t>evidence-based</a:t>
            </a:r>
            <a:r>
              <a:rPr lang="en-US" sz="1050" b="1" dirty="0"/>
              <a:t>, and </a:t>
            </a:r>
            <a:r>
              <a:rPr lang="en-US" sz="1050" b="1" u="sng" dirty="0"/>
              <a:t>brief enough</a:t>
            </a:r>
            <a:r>
              <a:rPr lang="en-US" sz="1050" b="1" dirty="0"/>
              <a:t> to include in a routine office visit. </a:t>
            </a:r>
          </a:p>
          <a:p>
            <a:pPr marL="171450" lvl="0" indent="-171450">
              <a:buFont typeface="Arial" panose="020B0604020202020204" pitchFamily="34" charset="0"/>
              <a:buChar char="•"/>
            </a:pPr>
            <a:r>
              <a:rPr lang="en-US" sz="1050" b="1" dirty="0"/>
              <a:t>And we are going to share some of them with you today.</a:t>
            </a:r>
          </a:p>
          <a:p>
            <a:pPr marL="171450" lvl="0" indent="-171450">
              <a:buFont typeface="Arial" panose="020B0604020202020204" pitchFamily="34" charset="0"/>
              <a:buChar char="•"/>
            </a:pPr>
            <a:r>
              <a:rPr lang="en-US" sz="1050" b="1" u="sng" dirty="0"/>
              <a:t>Pediatricians are engaging in resilience building-exercises</a:t>
            </a:r>
            <a:r>
              <a:rPr lang="en-US" sz="1050" b="1" dirty="0"/>
              <a:t> in our offices every day to target ACEs, and so can you. </a:t>
            </a:r>
          </a:p>
          <a:p>
            <a:pPr marL="171450" lvl="0" indent="-171450">
              <a:buFont typeface="Arial" panose="020B0604020202020204" pitchFamily="34" charset="0"/>
              <a:buChar char="•"/>
            </a:pPr>
            <a:endParaRPr lang="en-US" sz="1050" b="1" dirty="0"/>
          </a:p>
          <a:p>
            <a:pPr marL="0" lvl="0" indent="0">
              <a:buFont typeface="Arial" panose="020B0604020202020204" pitchFamily="34" charset="0"/>
              <a:buNone/>
            </a:pPr>
            <a:r>
              <a:rPr lang="en-US" sz="1050" b="1" dirty="0"/>
              <a:t>We need to be building resilience in our schools, our preschools, churches and our community centers. </a:t>
            </a:r>
          </a:p>
        </p:txBody>
      </p:sp>
      <p:sp>
        <p:nvSpPr>
          <p:cNvPr id="4" name="Slide Number Placeholder 3"/>
          <p:cNvSpPr>
            <a:spLocks noGrp="1"/>
          </p:cNvSpPr>
          <p:nvPr>
            <p:ph type="sldNum" sz="quarter" idx="10"/>
          </p:nvPr>
        </p:nvSpPr>
        <p:spPr/>
        <p:txBody>
          <a:bodyPr/>
          <a:lstStyle/>
          <a:p>
            <a:fld id="{FDF1EF03-1D6F-2B45-8B63-B45D77E5CF11}" type="slidenum">
              <a:rPr lang="en-US" smtClean="0"/>
              <a:t>12</a:t>
            </a:fld>
            <a:endParaRPr lang="en-US" dirty="0"/>
          </a:p>
        </p:txBody>
      </p:sp>
    </p:spTree>
    <p:extLst>
      <p:ext uri="{BB962C8B-B14F-4D97-AF65-F5344CB8AC3E}">
        <p14:creationId xmlns:p14="http://schemas.microsoft.com/office/powerpoint/2010/main" val="293774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Here is a quote from Vince Felliti, the co-author of the ACEs study: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dirty="0"/>
              <a:t>“The impact of a successful approach to ACEs might be as great as a major vaccine”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i="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1" dirty="0"/>
              <a:t>This quote actually spurred a thought on how we can help.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1"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F1EF03-1D6F-2B45-8B63-B45D77E5CF11}" type="slidenum">
              <a:rPr lang="en-US" smtClean="0"/>
              <a:t>13</a:t>
            </a:fld>
            <a:endParaRPr lang="en-US" dirty="0"/>
          </a:p>
        </p:txBody>
      </p:sp>
    </p:spTree>
    <p:extLst>
      <p:ext uri="{BB962C8B-B14F-4D97-AF65-F5344CB8AC3E}">
        <p14:creationId xmlns:p14="http://schemas.microsoft.com/office/powerpoint/2010/main" val="358680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 need an intervention that works in the same way immunizations do: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Target the general population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Work preventatively before harm is caused.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And have benefits that last for the long term</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F1EF03-1D6F-2B45-8B63-B45D77E5CF11}" type="slidenum">
              <a:rPr lang="en-US" smtClean="0"/>
              <a:t>14</a:t>
            </a:fld>
            <a:endParaRPr lang="en-US" dirty="0"/>
          </a:p>
        </p:txBody>
      </p:sp>
    </p:spTree>
    <p:extLst>
      <p:ext uri="{BB962C8B-B14F-4D97-AF65-F5344CB8AC3E}">
        <p14:creationId xmlns:p14="http://schemas.microsoft.com/office/powerpoint/2010/main" val="983897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review the vaccine model and show how it gives us a template for prevention of ACEs. </a:t>
            </a:r>
          </a:p>
          <a:p>
            <a:endParaRPr lang="en-US" b="1" dirty="0"/>
          </a:p>
          <a:p>
            <a:pPr marL="514350" lvl="0" indent="-514350">
              <a:buAutoNum type="arabicPeriod"/>
            </a:pPr>
            <a:r>
              <a:rPr lang="en-US" sz="1200" b="1" dirty="0">
                <a:solidFill>
                  <a:schemeClr val="tx1"/>
                </a:solidFill>
                <a:effectLst/>
              </a:rPr>
              <a:t>Introduce small dose of toxin</a:t>
            </a:r>
          </a:p>
          <a:p>
            <a:pPr marL="514350" indent="-514350">
              <a:buFont typeface="Calisto MT" pitchFamily="18" charset="0"/>
              <a:buAutoNum type="arabicPeriod"/>
            </a:pPr>
            <a:r>
              <a:rPr lang="en-US" sz="1200" b="1" dirty="0">
                <a:solidFill>
                  <a:schemeClr val="tx1"/>
                </a:solidFill>
                <a:effectLst/>
              </a:rPr>
              <a:t>Let the body’s own defenses build up strength</a:t>
            </a:r>
          </a:p>
          <a:p>
            <a:pPr marL="514350" indent="-514350">
              <a:buFont typeface="Calisto MT" pitchFamily="18" charset="0"/>
              <a:buAutoNum type="arabicPeriod"/>
            </a:pPr>
            <a:r>
              <a:rPr lang="en-US" sz="1200" b="1" dirty="0">
                <a:solidFill>
                  <a:schemeClr val="tx1"/>
                </a:solidFill>
                <a:effectLst/>
              </a:rPr>
              <a:t>Give booster doses over time: to build up the body’s defense so that when the true threat actually comes, the body can protect itself. </a:t>
            </a:r>
          </a:p>
          <a:p>
            <a:pPr marL="514350" indent="-514350">
              <a:buFont typeface="Calisto MT" pitchFamily="18" charset="0"/>
              <a:buAutoNum type="arabicPeriod"/>
            </a:pPr>
            <a:r>
              <a:rPr lang="en-US" sz="1200" b="1" dirty="0">
                <a:solidFill>
                  <a:schemeClr val="tx1"/>
                </a:solidFill>
                <a:effectLst/>
              </a:rPr>
              <a:t>Herd Immunity: community protection</a:t>
            </a:r>
          </a:p>
          <a:p>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15</a:t>
            </a:fld>
            <a:endParaRPr lang="en-US" dirty="0"/>
          </a:p>
        </p:txBody>
      </p:sp>
    </p:spTree>
    <p:extLst>
      <p:ext uri="{BB962C8B-B14F-4D97-AF65-F5344CB8AC3E}">
        <p14:creationId xmlns:p14="http://schemas.microsoft.com/office/powerpoint/2010/main" val="67374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 . . How do we do this?</a:t>
            </a:r>
          </a:p>
          <a:p>
            <a:pPr marL="171450" indent="-171450">
              <a:buFont typeface="Arial" panose="020B0604020202020204" pitchFamily="34" charset="0"/>
              <a:buChar char="•"/>
            </a:pPr>
            <a:r>
              <a:rPr lang="en-US" b="1" dirty="0"/>
              <a:t>Resilience building is not a lecture course, it is learned in the laboratory of life-experiences. </a:t>
            </a:r>
          </a:p>
          <a:p>
            <a:pPr marL="171450" indent="-171450">
              <a:buFont typeface="Arial" panose="020B0604020202020204" pitchFamily="34" charset="0"/>
              <a:buChar char="•"/>
            </a:pPr>
            <a:r>
              <a:rPr lang="en-US" b="1" dirty="0"/>
              <a:t>A girl who falls off her bike. One approach could be: “Oh honey, I’m sorry you’re hurt. Let’s go inside, clean up your booboo and have some hot chocolate.”  </a:t>
            </a:r>
          </a:p>
          <a:p>
            <a:pPr marL="171450" indent="-171450">
              <a:buFont typeface="Arial" panose="020B0604020202020204" pitchFamily="34" charset="0"/>
              <a:buChar char="•"/>
            </a:pPr>
            <a:r>
              <a:rPr lang="en-US" b="1" dirty="0"/>
              <a:t>Perfectly fine. But a resilience-building approach could be: “Oh honey, I’m sorry you’re hurt. But look how far you went. You’re doing great. Let’s get back on the bike and see if you can ride even longer!”</a:t>
            </a:r>
          </a:p>
          <a:p>
            <a:pPr marL="171450" indent="-171450">
              <a:buFont typeface="Arial" panose="020B0604020202020204" pitchFamily="34" charset="0"/>
              <a:buChar char="•"/>
            </a:pPr>
            <a:r>
              <a:rPr lang="en-US" b="1" dirty="0"/>
              <a:t>Both approaches are nurturing and caring, but the second approach builds persistence, perseverance and resilience. </a:t>
            </a:r>
          </a:p>
          <a:p>
            <a:endParaRPr lang="en-US" b="1" dirty="0"/>
          </a:p>
          <a:p>
            <a:r>
              <a:rPr lang="en-US" b="1" dirty="0"/>
              <a:t>Opportunities to build resilience abound every day:</a:t>
            </a:r>
          </a:p>
          <a:p>
            <a:pPr marL="171450" indent="-171450">
              <a:buFont typeface="Arial" panose="020B0604020202020204" pitchFamily="34" charset="0"/>
              <a:buChar char="•"/>
            </a:pPr>
            <a:r>
              <a:rPr lang="en-US" b="1" dirty="0"/>
              <a:t>Learning to ride a bike, </a:t>
            </a:r>
          </a:p>
          <a:p>
            <a:pPr marL="171450" indent="-171450">
              <a:buFont typeface="Arial" panose="020B0604020202020204" pitchFamily="34" charset="0"/>
              <a:buChar char="•"/>
            </a:pPr>
            <a:r>
              <a:rPr lang="en-US" b="1" dirty="0"/>
              <a:t>struggles with developmental skills, or school performance</a:t>
            </a:r>
          </a:p>
          <a:p>
            <a:pPr marL="171450" indent="-171450">
              <a:buFont typeface="Arial" panose="020B0604020202020204" pitchFamily="34" charset="0"/>
              <a:buChar char="•"/>
            </a:pPr>
            <a:r>
              <a:rPr lang="en-US" b="1" dirty="0"/>
              <a:t>squabbles with friends or bullies on the playground.</a:t>
            </a:r>
          </a:p>
          <a:p>
            <a:pPr marL="171450" indent="-171450">
              <a:buFont typeface="Arial" panose="020B0604020202020204" pitchFamily="34" charset="0"/>
              <a:buChar char="•"/>
            </a:pPr>
            <a:r>
              <a:rPr lang="en-US" b="1" dirty="0"/>
              <a:t>Relationship breakups</a:t>
            </a:r>
          </a:p>
          <a:p>
            <a:endParaRPr lang="en-US" b="1" dirty="0"/>
          </a:p>
          <a:p>
            <a:r>
              <a:rPr lang="en-US" b="1" dirty="0"/>
              <a:t>These are all opportunities to help our kids learn patience and persistence while going through daily challenges. </a:t>
            </a:r>
          </a:p>
          <a:p>
            <a:endParaRPr lang="en-US" b="1" dirty="0"/>
          </a:p>
          <a:p>
            <a:r>
              <a:rPr lang="en-US" b="1" dirty="0"/>
              <a:t>Like a vaccine, we are allowing the body to build up strength gradually over time, with booster doses, preparing them for bigger threats that may come in the future. </a:t>
            </a:r>
          </a:p>
        </p:txBody>
      </p:sp>
      <p:sp>
        <p:nvSpPr>
          <p:cNvPr id="4" name="Slide Number Placeholder 3"/>
          <p:cNvSpPr>
            <a:spLocks noGrp="1"/>
          </p:cNvSpPr>
          <p:nvPr>
            <p:ph type="sldNum" sz="quarter" idx="10"/>
          </p:nvPr>
        </p:nvSpPr>
        <p:spPr/>
        <p:txBody>
          <a:bodyPr/>
          <a:lstStyle/>
          <a:p>
            <a:fld id="{FDF1EF03-1D6F-2B45-8B63-B45D77E5CF11}" type="slidenum">
              <a:rPr lang="en-US" smtClean="0"/>
              <a:t>16</a:t>
            </a:fld>
            <a:endParaRPr lang="en-US" dirty="0"/>
          </a:p>
        </p:txBody>
      </p:sp>
    </p:spTree>
    <p:extLst>
      <p:ext uri="{BB962C8B-B14F-4D97-AF65-F5344CB8AC3E}">
        <p14:creationId xmlns:p14="http://schemas.microsoft.com/office/powerpoint/2010/main" val="67602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Here is a metaphor that parents can latch on to:</a:t>
            </a:r>
          </a:p>
          <a:p>
            <a:pPr marL="285750" indent="-285750"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Have you ever seen a butterfly emerging from a cocoon. </a:t>
            </a:r>
            <a:r>
              <a:rPr lang="en-US" sz="18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They stretch and struggle and work persistently to get out of that cocoon, sometimes for hours or days. </a:t>
            </a:r>
            <a:r>
              <a:rPr lang="en-US" sz="1800" b="0" i="0" dirty="0">
                <a:solidFill>
                  <a:srgbClr val="444444"/>
                </a:solidFill>
                <a:effectLst/>
                <a:latin typeface="Calibri" panose="020F0502020204030204" pitchFamily="34"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Do you know what scientists found out? That if you assist that butterfly by making it easy, </a:t>
            </a:r>
            <a:r>
              <a:rPr lang="en-US" sz="1800" b="1" i="0" u="sng" dirty="0">
                <a:solidFill>
                  <a:srgbClr val="000000"/>
                </a:solidFill>
                <a:effectLst/>
                <a:latin typeface="Calibri" panose="020F0502020204030204" pitchFamily="34" charset="0"/>
              </a:rPr>
              <a:t>essentially doing the job for them</a:t>
            </a:r>
            <a:r>
              <a:rPr lang="en-US" sz="1800" b="1" i="0" u="none" strike="noStrike" dirty="0">
                <a:solidFill>
                  <a:srgbClr val="000000"/>
                </a:solidFill>
                <a:effectLst/>
                <a:latin typeface="Calibri" panose="020F0502020204030204" pitchFamily="34" charset="0"/>
              </a:rPr>
              <a:t>: they die.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They don’t have the strength to be able to fly because they need to exercise those wings before they can fly on their own.</a:t>
            </a:r>
          </a:p>
          <a:p>
            <a:pPr algn="l" rtl="0" fontAlgn="base">
              <a:buFont typeface="Arial" panose="020B0604020202020204" pitchFamily="34" charset="0"/>
              <a:buChar char="•"/>
            </a:pPr>
            <a:endParaRPr lang="en-US" sz="1800" b="1" i="0" u="none" strike="noStrike"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We want to teach our kids how to learn patience and persistence during struggles and difficulties to build strong and resilient youth. </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DF1EF03-1D6F-2B45-8B63-B45D77E5CF11}" type="slidenum">
              <a:rPr lang="en-US" smtClean="0"/>
              <a:t>17</a:t>
            </a:fld>
            <a:endParaRPr lang="en-US" dirty="0"/>
          </a:p>
        </p:txBody>
      </p:sp>
    </p:spTree>
    <p:extLst>
      <p:ext uri="{BB962C8B-B14F-4D97-AF65-F5344CB8AC3E}">
        <p14:creationId xmlns:p14="http://schemas.microsoft.com/office/powerpoint/2010/main" val="2833775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So . . . What is the vaccine for ACEs?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We believe that the most effective way that we can address ACEs is through resilience and we have research to prove it. </a:t>
            </a:r>
            <a:endParaRPr lang="en-US" b="1" dirty="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baseline="0" dirty="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So . . . What is resilience?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FDF1EF03-1D6F-2B45-8B63-B45D77E5CF11}" type="slidenum">
              <a:rPr lang="en-US" smtClean="0"/>
              <a:t>18</a:t>
            </a:fld>
            <a:endParaRPr lang="en-US" dirty="0"/>
          </a:p>
        </p:txBody>
      </p:sp>
    </p:spTree>
    <p:extLst>
      <p:ext uri="{BB962C8B-B14F-4D97-AF65-F5344CB8AC3E}">
        <p14:creationId xmlns:p14="http://schemas.microsoft.com/office/powerpoint/2010/main" val="2642127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u="none" dirty="0"/>
              <a:t>Resilience is a word that is commonly talked about - but few people can really define what it is.</a:t>
            </a:r>
          </a:p>
          <a:p>
            <a:pPr marL="0" lvl="0" indent="0">
              <a:buNone/>
            </a:pPr>
            <a:endParaRPr lang="en-US" sz="2800" b="1" i="1" dirty="0">
              <a:effectLst/>
            </a:endParaRPr>
          </a:p>
          <a:p>
            <a:pPr marL="0" lvl="0" indent="0">
              <a:buNone/>
            </a:pPr>
            <a:r>
              <a:rPr lang="en-US" sz="2800" b="1" i="1" dirty="0">
                <a:effectLst/>
              </a:rPr>
              <a:t>Resilience is:</a:t>
            </a:r>
          </a:p>
          <a:p>
            <a:pPr marL="0" lvl="0" indent="0">
              <a:buNone/>
            </a:pPr>
            <a:r>
              <a:rPr lang="en-US" sz="2800" b="1" i="1" dirty="0">
                <a:effectLst/>
              </a:rPr>
              <a:t>	The ability to face challenges,</a:t>
            </a:r>
            <a:endParaRPr lang="en-US" sz="2800" i="1" dirty="0">
              <a:effectLst/>
            </a:endParaRPr>
          </a:p>
          <a:p>
            <a:pPr lvl="2">
              <a:buFont typeface="Arial" panose="020B0604020202020204" pitchFamily="34" charset="0"/>
              <a:buNone/>
            </a:pPr>
            <a:r>
              <a:rPr lang="en-US" sz="2800" b="1" i="1" dirty="0">
                <a:effectLst/>
              </a:rPr>
              <a:t>manage the challenge or overcome it</a:t>
            </a:r>
          </a:p>
          <a:p>
            <a:pPr lvl="3">
              <a:buFont typeface="Arial" panose="020B0604020202020204" pitchFamily="34" charset="0"/>
              <a:buNone/>
            </a:pPr>
            <a:r>
              <a:rPr lang="en-US" sz="2800" b="1" i="1" dirty="0">
                <a:effectLst/>
              </a:rPr>
              <a:t>And to be </a:t>
            </a:r>
            <a:r>
              <a:rPr lang="en-US" sz="2800" b="1" i="1" u="sng" dirty="0">
                <a:effectLst/>
              </a:rPr>
              <a:t>strengthened</a:t>
            </a:r>
            <a:r>
              <a:rPr lang="en-US" sz="2800" b="1" i="1" dirty="0">
                <a:effectLst/>
              </a:rPr>
              <a:t>, and </a:t>
            </a:r>
            <a:r>
              <a:rPr lang="en-US" sz="2800" b="1" i="1" u="sng" dirty="0">
                <a:effectLst/>
              </a:rPr>
              <a:t>not defeated </a:t>
            </a:r>
            <a:r>
              <a:rPr lang="en-US" sz="2800" b="1" i="1" dirty="0">
                <a:effectLst/>
              </a:rPr>
              <a:t>by the process</a:t>
            </a:r>
          </a:p>
          <a:p>
            <a:pPr marL="0" indent="0">
              <a:buFont typeface="Arial" panose="020B0604020202020204" pitchFamily="34" charset="0"/>
              <a:buNone/>
            </a:pPr>
            <a:r>
              <a:rPr lang="en-US" b="1" dirty="0"/>
              <a:t>Resilience is not</a:t>
            </a:r>
          </a:p>
          <a:p>
            <a:pPr marL="171450" indent="-171450">
              <a:buFont typeface="Arial" panose="020B0604020202020204" pitchFamily="34" charset="0"/>
              <a:buChar char="•"/>
            </a:pPr>
            <a:r>
              <a:rPr lang="en-US" b="1" dirty="0"/>
              <a:t>a </a:t>
            </a:r>
            <a:r>
              <a:rPr lang="en-US" b="1" u="sng" dirty="0"/>
              <a:t>trait that you inherit</a:t>
            </a:r>
            <a:r>
              <a:rPr lang="en-US" b="1" dirty="0"/>
              <a:t>, </a:t>
            </a:r>
          </a:p>
          <a:p>
            <a:pPr marL="171450" indent="-171450">
              <a:buFont typeface="Arial" panose="020B0604020202020204" pitchFamily="34" charset="0"/>
              <a:buChar char="•"/>
            </a:pPr>
            <a:r>
              <a:rPr lang="en-US" b="1" dirty="0"/>
              <a:t>or an </a:t>
            </a:r>
            <a:r>
              <a:rPr lang="en-US" b="1" u="sng" dirty="0"/>
              <a:t>attribute that is only found in a fortunate few.</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Think of it as a </a:t>
            </a:r>
            <a:r>
              <a:rPr lang="en-US" b="1" u="sng" dirty="0"/>
              <a:t>capability</a:t>
            </a:r>
            <a:r>
              <a:rPr lang="en-US" b="1" dirty="0"/>
              <a:t> or </a:t>
            </a:r>
            <a:r>
              <a:rPr lang="en-US" b="1" u="sng" dirty="0"/>
              <a:t>capacity</a:t>
            </a:r>
            <a:r>
              <a:rPr lang="en-US" b="1" dirty="0"/>
              <a:t> that allows one to </a:t>
            </a:r>
            <a:r>
              <a:rPr lang="en-US" b="1" u="sng" dirty="0"/>
              <a:t>be strong</a:t>
            </a:r>
            <a:r>
              <a:rPr lang="en-US" b="1" dirty="0"/>
              <a:t> and </a:t>
            </a:r>
            <a:r>
              <a:rPr lang="en-US" b="1" u="sng" dirty="0"/>
              <a:t>grow stronger</a:t>
            </a:r>
            <a:r>
              <a:rPr lang="en-US" b="1" dirty="0"/>
              <a:t>.</a:t>
            </a:r>
          </a:p>
          <a:p>
            <a:pPr marL="171450" indent="-171450">
              <a:buFont typeface="Arial" panose="020B0604020202020204" pitchFamily="34" charset="0"/>
              <a:buChar char="•"/>
            </a:pPr>
            <a:r>
              <a:rPr lang="en-US" b="1" dirty="0"/>
              <a:t>And it is available to everyone</a:t>
            </a:r>
          </a:p>
          <a:p>
            <a:pPr marL="0" indent="0">
              <a:buFont typeface="Arial" panose="020B0604020202020204" pitchFamily="34" charset="0"/>
              <a:buNone/>
            </a:pPr>
            <a:endParaRPr lang="en-US" b="1" dirty="0"/>
          </a:p>
          <a:p>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19</a:t>
            </a:fld>
            <a:endParaRPr lang="en-US" dirty="0"/>
          </a:p>
        </p:txBody>
      </p:sp>
    </p:spTree>
    <p:extLst>
      <p:ext uri="{BB962C8B-B14F-4D97-AF65-F5344CB8AC3E}">
        <p14:creationId xmlns:p14="http://schemas.microsoft.com/office/powerpoint/2010/main" val="3343908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are the goals that I would like to cover today.</a:t>
            </a:r>
          </a:p>
          <a:p>
            <a:endParaRPr lang="en-US" b="1" dirty="0"/>
          </a:p>
          <a:p>
            <a:pPr marL="0" indent="0">
              <a:buFont typeface="+mj-lt"/>
              <a:buNone/>
            </a:pPr>
            <a:r>
              <a:rPr lang="en-US" b="1" dirty="0"/>
              <a:t>1.   Review Trauma and Trauma-informed care</a:t>
            </a:r>
          </a:p>
          <a:p>
            <a:pPr marL="228600" indent="-228600">
              <a:buFont typeface="+mj-lt"/>
              <a:buAutoNum type="arabicPeriod" startAt="2"/>
            </a:pPr>
            <a:r>
              <a:rPr lang="en-US" b="1" dirty="0"/>
              <a:t>We will define resilience and demonstrate its benefits in overcoming trauma and stress.</a:t>
            </a:r>
          </a:p>
          <a:p>
            <a:pPr marL="228600" indent="-228600">
              <a:buFont typeface="+mj-lt"/>
              <a:buAutoNum type="arabicPeriod" startAt="2"/>
            </a:pPr>
            <a:r>
              <a:rPr lang="en-US" b="1" dirty="0"/>
              <a:t>Demonstrate the scientific basis showing how brain integration is beneficial in building resilience</a:t>
            </a:r>
          </a:p>
          <a:p>
            <a:pPr marL="685800" lvl="1" indent="-228600">
              <a:buFont typeface="Arial" panose="020B0604020202020204" pitchFamily="34" charset="0"/>
              <a:buChar char="•"/>
            </a:pPr>
            <a:r>
              <a:rPr lang="en-US" b="1" dirty="0"/>
              <a:t>For Children</a:t>
            </a:r>
          </a:p>
          <a:p>
            <a:pPr marL="685800" lvl="1" indent="-228600">
              <a:buFont typeface="Arial" panose="020B0604020202020204" pitchFamily="34" charset="0"/>
              <a:buChar char="•"/>
            </a:pPr>
            <a:r>
              <a:rPr lang="en-US" b="1" dirty="0"/>
              <a:t>For Trauma Survivors</a:t>
            </a:r>
          </a:p>
          <a:p>
            <a:pPr marL="0" indent="0">
              <a:spcBef>
                <a:spcPts val="0"/>
              </a:spcBef>
              <a:buNone/>
            </a:pPr>
            <a:r>
              <a:rPr lang="en-US" b="1" dirty="0"/>
              <a:t>4. We will show you tools that you all can use for building resilience in your patients and families.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DF1EF03-1D6F-2B45-8B63-B45D77E5CF11}" type="slidenum">
              <a:rPr lang="en-US" smtClean="0"/>
              <a:t>2</a:t>
            </a:fld>
            <a:endParaRPr lang="en-US" dirty="0"/>
          </a:p>
        </p:txBody>
      </p:sp>
    </p:spTree>
    <p:extLst>
      <p:ext uri="{BB962C8B-B14F-4D97-AF65-F5344CB8AC3E}">
        <p14:creationId xmlns:p14="http://schemas.microsoft.com/office/powerpoint/2010/main" val="1047663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effectLst/>
              </a:rPr>
              <a:t>WHAT HAS RESEARCH TAUGHT US ABOUT RESILIENCE?</a:t>
            </a:r>
          </a:p>
          <a:p>
            <a:pPr lvl="0"/>
            <a:endParaRPr lang="en-US" b="1" dirty="0">
              <a:effectLst/>
            </a:endParaRPr>
          </a:p>
          <a:p>
            <a:pPr marL="171450" lvl="0" indent="-171450">
              <a:buFont typeface="Arial" panose="020B0604020202020204" pitchFamily="34" charset="0"/>
              <a:buChar char="•"/>
            </a:pPr>
            <a:r>
              <a:rPr lang="en-US" b="1" dirty="0">
                <a:effectLst/>
              </a:rPr>
              <a:t>We are ALL born with the ability to be resilient</a:t>
            </a:r>
          </a:p>
          <a:p>
            <a:pPr lvl="0"/>
            <a:endParaRPr lang="en-US" b="1" dirty="0">
              <a:effectLst/>
            </a:endParaRPr>
          </a:p>
          <a:p>
            <a:pPr marL="171450" lvl="0" indent="-171450">
              <a:buFont typeface="Arial" panose="020B0604020202020204" pitchFamily="34" charset="0"/>
              <a:buChar char="•"/>
            </a:pPr>
            <a:r>
              <a:rPr lang="en-US" b="1" dirty="0">
                <a:effectLst/>
              </a:rPr>
              <a:t>And we can ALL learn to be </a:t>
            </a:r>
            <a:r>
              <a:rPr lang="en-US" b="1" u="sng" dirty="0">
                <a:effectLst/>
              </a:rPr>
              <a:t>more</a:t>
            </a:r>
            <a:r>
              <a:rPr lang="en-US" b="1" dirty="0">
                <a:effectLst/>
              </a:rPr>
              <a:t> resilient</a:t>
            </a:r>
          </a:p>
          <a:p>
            <a:pPr lvl="0"/>
            <a:endParaRPr lang="en-US" b="1" dirty="0">
              <a:effectLst/>
            </a:endParaRPr>
          </a:p>
          <a:p>
            <a:pPr marL="171450" lvl="0" indent="-171450">
              <a:buFont typeface="Arial" panose="020B0604020202020204" pitchFamily="34" charset="0"/>
              <a:buChar char="•"/>
            </a:pPr>
            <a:r>
              <a:rPr lang="en-US" b="1" dirty="0">
                <a:effectLst/>
              </a:rPr>
              <a:t>And we can ALL </a:t>
            </a:r>
            <a:r>
              <a:rPr lang="en-US" b="1" u="sng" dirty="0">
                <a:effectLst/>
              </a:rPr>
              <a:t>teach others</a:t>
            </a:r>
            <a:r>
              <a:rPr lang="en-US" b="1" u="none" dirty="0">
                <a:effectLst/>
              </a:rPr>
              <a:t> </a:t>
            </a:r>
            <a:r>
              <a:rPr lang="en-US" b="1" dirty="0">
                <a:effectLst/>
              </a:rPr>
              <a:t>how to be more resilient!</a:t>
            </a:r>
          </a:p>
          <a:p>
            <a:pPr lvl="0"/>
            <a:endParaRPr lang="en-US" dirty="0">
              <a:effectLst/>
            </a:endParaRPr>
          </a:p>
          <a:p>
            <a:pPr marL="171450" lvl="0" indent="-171450">
              <a:buFont typeface="Arial" panose="020B0604020202020204" pitchFamily="34" charset="0"/>
              <a:buChar char="•"/>
            </a:pPr>
            <a:r>
              <a:rPr lang="en-US" b="1" dirty="0">
                <a:effectLst/>
              </a:rPr>
              <a:t>AND . . . When we teach resilience, we </a:t>
            </a:r>
            <a:r>
              <a:rPr lang="en-US" b="1" u="sng" dirty="0">
                <a:effectLst/>
              </a:rPr>
              <a:t>become</a:t>
            </a:r>
            <a:r>
              <a:rPr lang="en-US" b="1" dirty="0">
                <a:effectLst/>
              </a:rPr>
              <a:t> more resilient. </a:t>
            </a:r>
          </a:p>
          <a:p>
            <a:pPr marL="171450" lvl="0" indent="-171450">
              <a:buFont typeface="Arial" panose="020B0604020202020204" pitchFamily="34" charset="0"/>
              <a:buChar char="•"/>
            </a:pPr>
            <a:endParaRPr lang="en-US" b="1" dirty="0">
              <a:effectLst/>
            </a:endParaRPr>
          </a:p>
          <a:p>
            <a:pPr marL="0" lv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21</a:t>
            </a:fld>
            <a:endParaRPr lang="en-US" dirty="0"/>
          </a:p>
        </p:txBody>
      </p:sp>
    </p:spTree>
    <p:extLst>
      <p:ext uri="{BB962C8B-B14F-4D97-AF65-F5344CB8AC3E}">
        <p14:creationId xmlns:p14="http://schemas.microsoft.com/office/powerpoint/2010/main" val="1862981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Twenty years ago we found out that ACEs were bad.  But we didn’t do anything about it.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Why?    What took so long?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171450" lvl="0" indent="-171450">
              <a:buFont typeface="Arial" panose="020B0604020202020204" pitchFamily="34" charset="0"/>
              <a:buChar char="•"/>
            </a:pPr>
            <a:r>
              <a:rPr lang="en-US" b="1" dirty="0"/>
              <a:t>It wasn’t that we didn’t care.</a:t>
            </a:r>
          </a:p>
          <a:p>
            <a:pPr marL="171450" lvl="0" indent="-171450">
              <a:buFont typeface="Arial" panose="020B0604020202020204" pitchFamily="34" charset="0"/>
              <a:buChar char="•"/>
            </a:pPr>
            <a:r>
              <a:rPr lang="en-US" b="1" dirty="0"/>
              <a:t>It is that we didn’t have the tools or knowledge of how to help.</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But we have learned a lot in the past 20 years.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F1EF03-1D6F-2B45-8B63-B45D77E5CF11}" type="slidenum">
              <a:rPr lang="en-US" smtClean="0"/>
              <a:t>22</a:t>
            </a:fld>
            <a:endParaRPr lang="en-US" dirty="0"/>
          </a:p>
        </p:txBody>
      </p:sp>
    </p:spTree>
    <p:extLst>
      <p:ext uri="{BB962C8B-B14F-4D97-AF65-F5344CB8AC3E}">
        <p14:creationId xmlns:p14="http://schemas.microsoft.com/office/powerpoint/2010/main" val="2501156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When I was in medical school, I was taught that the brain couldn’t change, and any brain damage that happened was permanent.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New technology has changed all that with the invention of PET scans and Functional MRI’s we are able to show that the brain can change even after suffering from damage.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 call this Brain Plasticity</a:t>
            </a:r>
          </a:p>
        </p:txBody>
      </p:sp>
      <p:sp>
        <p:nvSpPr>
          <p:cNvPr id="4" name="Slide Number Placeholder 3"/>
          <p:cNvSpPr>
            <a:spLocks noGrp="1"/>
          </p:cNvSpPr>
          <p:nvPr>
            <p:ph type="sldNum" sz="quarter" idx="10"/>
          </p:nvPr>
        </p:nvSpPr>
        <p:spPr/>
        <p:txBody>
          <a:bodyPr/>
          <a:lstStyle/>
          <a:p>
            <a:fld id="{FDF1EF03-1D6F-2B45-8B63-B45D77E5CF11}" type="slidenum">
              <a:rPr lang="en-US" smtClean="0"/>
              <a:t>23</a:t>
            </a:fld>
            <a:endParaRPr lang="en-US" dirty="0"/>
          </a:p>
        </p:txBody>
      </p:sp>
    </p:spTree>
    <p:extLst>
      <p:ext uri="{BB962C8B-B14F-4D97-AF65-F5344CB8AC3E}">
        <p14:creationId xmlns:p14="http://schemas.microsoft.com/office/powerpoint/2010/main" val="572625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This is a PET scan. It measure the amount of </a:t>
            </a:r>
            <a:r>
              <a:rPr lang="en-US" sz="1200" b="1" u="sng" kern="1200" dirty="0">
                <a:solidFill>
                  <a:schemeClr val="tx1"/>
                </a:solidFill>
                <a:effectLst/>
                <a:latin typeface="+mn-lt"/>
                <a:ea typeface="+mn-ea"/>
                <a:cs typeface="+mn-cs"/>
              </a:rPr>
              <a:t>brain activity </a:t>
            </a:r>
            <a:r>
              <a:rPr lang="en-US" sz="1200" b="1" kern="1200" dirty="0">
                <a:solidFill>
                  <a:schemeClr val="tx1"/>
                </a:solidFill>
                <a:effectLst/>
                <a:latin typeface="+mn-lt"/>
                <a:ea typeface="+mn-ea"/>
                <a:cs typeface="+mn-cs"/>
              </a:rPr>
              <a:t>in various regions of the brain. For example:  If I flex my left biceps . .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The scan on the left shows normal function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The scan on the right is from a Romanian orphan who suffered extreme neglect. The circled areas show the poor brain function in that area.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u="sng"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u="sng" kern="1200" baseline="0" dirty="0">
                <a:solidFill>
                  <a:schemeClr val="tx1"/>
                </a:solidFill>
                <a:effectLst/>
                <a:latin typeface="+mn-lt"/>
                <a:ea typeface="+mn-ea"/>
                <a:cs typeface="+mn-cs"/>
              </a:rPr>
              <a:t>From this technology we learned how trauma damages the brain, but we also learned that there are therapeutic modalities we can do to overcome that trauma!</a:t>
            </a:r>
            <a:endParaRPr lang="en-US" sz="1200" b="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a:solidFill>
                  <a:schemeClr val="tx1"/>
                </a:solidFill>
                <a:effectLst/>
                <a:latin typeface="+mn-lt"/>
                <a:ea typeface="+mn-ea"/>
                <a:cs typeface="+mn-cs"/>
              </a:rPr>
              <a:t>We learned of the remarkable plasticity of the brain to </a:t>
            </a:r>
            <a:r>
              <a:rPr lang="en-US" sz="1200" b="1" u="sng" kern="1200" baseline="0" dirty="0">
                <a:solidFill>
                  <a:schemeClr val="tx1"/>
                </a:solidFill>
                <a:effectLst/>
                <a:latin typeface="+mn-lt"/>
                <a:ea typeface="+mn-ea"/>
                <a:cs typeface="+mn-cs"/>
              </a:rPr>
              <a:t>generate new cells </a:t>
            </a:r>
            <a:r>
              <a:rPr lang="en-US" sz="1200" b="1" kern="1200" baseline="0" dirty="0">
                <a:solidFill>
                  <a:schemeClr val="tx1"/>
                </a:solidFill>
                <a:effectLst/>
                <a:latin typeface="+mn-lt"/>
                <a:ea typeface="+mn-ea"/>
                <a:cs typeface="+mn-cs"/>
              </a:rPr>
              <a:t>and </a:t>
            </a:r>
            <a:r>
              <a:rPr lang="en-US" sz="1200" b="1" u="sng" kern="1200" baseline="0" dirty="0">
                <a:solidFill>
                  <a:schemeClr val="tx1"/>
                </a:solidFill>
                <a:effectLst/>
                <a:latin typeface="+mn-lt"/>
                <a:ea typeface="+mn-ea"/>
                <a:cs typeface="+mn-cs"/>
              </a:rPr>
              <a:t>create new pathways.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The term plasticity means that the brain is moldable, adaptable and can change over time, even after trauma. </a:t>
            </a:r>
          </a:p>
          <a:p>
            <a:pPr defTabSz="465819">
              <a:defRPr/>
            </a:pPr>
            <a:endParaRPr lang="en-US" baseline="0" dirty="0"/>
          </a:p>
          <a:p>
            <a:pPr defTabSz="465819">
              <a:defRPr/>
            </a:pPr>
            <a:r>
              <a:rPr lang="en-US" b="1" baseline="0" dirty="0"/>
              <a:t>These brain changes and others like them happen with </a:t>
            </a:r>
            <a:r>
              <a:rPr lang="en-US" b="1" u="sng" baseline="0" dirty="0"/>
              <a:t>all kinds of trauma: physical, emotional, abuse or neglect.</a:t>
            </a:r>
          </a:p>
          <a:p>
            <a:pPr defTabSz="465819">
              <a:defRPr/>
            </a:pPr>
            <a:endParaRPr lang="en-US" b="1" u="sng" baseline="0" dirty="0"/>
          </a:p>
          <a:p>
            <a:pPr defTabSz="465819">
              <a:defRPr/>
            </a:pPr>
            <a:r>
              <a:rPr lang="en-US" b="1" u="sng" baseline="0" dirty="0"/>
              <a:t>The good news is that we now know that we can change it back again!</a:t>
            </a:r>
          </a:p>
          <a:p>
            <a:pPr defTabSz="465819">
              <a:defRPr/>
            </a:pPr>
            <a:endParaRPr lang="en-US" b="1" baseline="0" dirty="0"/>
          </a:p>
          <a:p>
            <a:pPr defTabSz="1244418">
              <a:lnSpc>
                <a:spcPct val="90000"/>
              </a:lnSpc>
              <a:spcBef>
                <a:spcPct val="0"/>
              </a:spcBef>
              <a:spcAft>
                <a:spcPct val="35000"/>
              </a:spcAft>
            </a:pPr>
            <a:endParaRPr lang="en-US" sz="1200" dirty="0"/>
          </a:p>
          <a:p>
            <a:pPr defTabSz="1244418">
              <a:lnSpc>
                <a:spcPct val="90000"/>
              </a:lnSpc>
              <a:spcBef>
                <a:spcPct val="0"/>
              </a:spcBef>
              <a:spcAft>
                <a:spcPct val="35000"/>
              </a:spcAft>
            </a:pPr>
            <a:endParaRPr lang="en-US" sz="1200" dirty="0"/>
          </a:p>
          <a:p>
            <a:pPr defTabSz="465819">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DF1EF03-1D6F-2B45-8B63-B45D77E5CF11}" type="slidenum">
              <a:rPr lang="en-US" smtClean="0"/>
              <a:t>24</a:t>
            </a:fld>
            <a:endParaRPr lang="en-US" dirty="0"/>
          </a:p>
        </p:txBody>
      </p:sp>
    </p:spTree>
    <p:extLst>
      <p:ext uri="{BB962C8B-B14F-4D97-AF65-F5344CB8AC3E}">
        <p14:creationId xmlns:p14="http://schemas.microsoft.com/office/powerpoint/2010/main" val="3220117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about the same time as the ACEs study, there was a paradigm shift in psychology care from a PROBLEM-FOCUSED approach that concentrated on treating dysfunction and disease,</a:t>
            </a:r>
          </a:p>
          <a:p>
            <a:endParaRPr lang="en-US" b="1" dirty="0"/>
          </a:p>
          <a:p>
            <a:r>
              <a:rPr lang="en-US" b="1" dirty="0"/>
              <a:t>to a more POSITIVITY-FOCUSED approach . . . which is strength based . . . Enhancing the positives . . . instead of treating pathology.  </a:t>
            </a:r>
          </a:p>
          <a:p>
            <a:endParaRPr lang="en-US" dirty="0"/>
          </a:p>
          <a:p>
            <a:r>
              <a:rPr lang="en-US" b="1" dirty="0"/>
              <a:t>Instead of asking “What’s wrong with this person?”  </a:t>
            </a:r>
          </a:p>
          <a:p>
            <a:endParaRPr lang="en-US" b="1" dirty="0"/>
          </a:p>
          <a:p>
            <a:r>
              <a:rPr lang="en-US" b="1" dirty="0"/>
              <a:t>they began asking “What are the strengths of this person and how can I help?”</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F1EF03-1D6F-2B45-8B63-B45D77E5CF11}" type="slidenum">
              <a:rPr lang="en-US" smtClean="0"/>
              <a:t>25</a:t>
            </a:fld>
            <a:endParaRPr lang="en-US" dirty="0"/>
          </a:p>
        </p:txBody>
      </p:sp>
    </p:spTree>
    <p:extLst>
      <p:ext uri="{BB962C8B-B14F-4D97-AF65-F5344CB8AC3E}">
        <p14:creationId xmlns:p14="http://schemas.microsoft.com/office/powerpoint/2010/main" val="1913674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 direct result of the paradigm shift to positive psychology was the new emphasis on studying resilience in many research centers in the 90’s.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Many retrospective studies were done looking at the features of resilient people, and striking similarities were found across all of these studies.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Others prospective studies were done to  look at how to build resilience in the school setting.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Let’s briefly look at the resilience literature.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F1EF03-1D6F-2B45-8B63-B45D77E5CF11}" type="slidenum">
              <a:rPr lang="en-US" smtClean="0"/>
              <a:t>26</a:t>
            </a:fld>
            <a:endParaRPr lang="en-US" dirty="0"/>
          </a:p>
        </p:txBody>
      </p:sp>
    </p:spTree>
    <p:extLst>
      <p:ext uri="{BB962C8B-B14F-4D97-AF65-F5344CB8AC3E}">
        <p14:creationId xmlns:p14="http://schemas.microsoft.com/office/powerpoint/2010/main" val="3804426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These are the features of resilient people as uncovered by multiple studies!</a:t>
            </a:r>
          </a:p>
          <a:p>
            <a:endParaRPr lang="en-US" b="1" dirty="0"/>
          </a:p>
          <a:p>
            <a:r>
              <a:rPr lang="en-US" b="1" dirty="0"/>
              <a:t>READ THEM QUICKLY</a:t>
            </a:r>
          </a:p>
          <a:p>
            <a:endParaRPr lang="en-US" dirty="0"/>
          </a:p>
          <a:p>
            <a:r>
              <a:rPr lang="en-US" b="1" u="sng" dirty="0"/>
              <a:t>These features become our targets </a:t>
            </a:r>
            <a:r>
              <a:rPr lang="en-US" b="1" dirty="0"/>
              <a:t>– what we aim for in building resilience. </a:t>
            </a:r>
          </a:p>
          <a:p>
            <a:endParaRPr lang="en-US" b="1" dirty="0"/>
          </a:p>
          <a:p>
            <a:r>
              <a:rPr lang="en-US" b="1" dirty="0"/>
              <a:t>I will talk more about these later. </a:t>
            </a:r>
          </a:p>
        </p:txBody>
      </p:sp>
      <p:sp>
        <p:nvSpPr>
          <p:cNvPr id="4" name="Slide Number Placeholder 3"/>
          <p:cNvSpPr>
            <a:spLocks noGrp="1"/>
          </p:cNvSpPr>
          <p:nvPr>
            <p:ph type="sldNum" sz="quarter" idx="10"/>
          </p:nvPr>
        </p:nvSpPr>
        <p:spPr/>
        <p:txBody>
          <a:bodyPr/>
          <a:lstStyle/>
          <a:p>
            <a:fld id="{FDF1EF03-1D6F-2B45-8B63-B45D77E5CF11}" type="slidenum">
              <a:rPr lang="en-US" smtClean="0"/>
              <a:t>27</a:t>
            </a:fld>
            <a:endParaRPr lang="en-US" dirty="0"/>
          </a:p>
        </p:txBody>
      </p:sp>
    </p:spTree>
    <p:extLst>
      <p:ext uri="{BB962C8B-B14F-4D97-AF65-F5344CB8AC3E}">
        <p14:creationId xmlns:p14="http://schemas.microsoft.com/office/powerpoint/2010/main" val="772884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first major prospective resilience study was conducted by Martin Seligman Ph.D. who led the </a:t>
            </a:r>
            <a:r>
              <a:rPr lang="en-US" sz="1200" b="1" i="1" kern="1200" dirty="0">
                <a:solidFill>
                  <a:schemeClr val="tx1"/>
                </a:solidFill>
                <a:effectLst/>
                <a:latin typeface="+mn-lt"/>
                <a:ea typeface="+mn-ea"/>
                <a:cs typeface="+mn-cs"/>
              </a:rPr>
              <a:t>Penn Resilience Program</a:t>
            </a:r>
            <a:r>
              <a:rPr lang="en-US" sz="1200" b="1" kern="1200" dirty="0">
                <a:solidFill>
                  <a:schemeClr val="tx1"/>
                </a:solidFill>
                <a:effectLst/>
                <a:latin typeface="+mn-lt"/>
                <a:ea typeface="+mn-ea"/>
                <a:cs typeface="+mn-cs"/>
              </a:rPr>
              <a:t> in Pennsylvania public schools.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They trained teachers to build resilience in the classrooms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Results over years showed significantly </a:t>
            </a:r>
            <a:r>
              <a:rPr lang="en-US" sz="1200" b="1" u="sng" kern="1200" dirty="0">
                <a:solidFill>
                  <a:schemeClr val="tx1"/>
                </a:solidFill>
                <a:effectLst/>
                <a:latin typeface="+mn-lt"/>
                <a:ea typeface="+mn-ea"/>
                <a:cs typeface="+mn-cs"/>
              </a:rPr>
              <a:t>lower depression </a:t>
            </a:r>
            <a:r>
              <a:rPr lang="en-US" sz="1200" b="1" kern="1200" dirty="0">
                <a:solidFill>
                  <a:schemeClr val="tx1"/>
                </a:solidFill>
                <a:effectLst/>
                <a:latin typeface="+mn-lt"/>
                <a:ea typeface="+mn-ea"/>
                <a:cs typeface="+mn-cs"/>
              </a:rPr>
              <a:t>and </a:t>
            </a:r>
            <a:r>
              <a:rPr lang="en-US" sz="1200" b="1" u="sng" kern="1200" dirty="0">
                <a:solidFill>
                  <a:schemeClr val="tx1"/>
                </a:solidFill>
                <a:effectLst/>
                <a:latin typeface="+mn-lt"/>
                <a:ea typeface="+mn-ea"/>
                <a:cs typeface="+mn-cs"/>
              </a:rPr>
              <a:t>Less anxiety </a:t>
            </a:r>
            <a:r>
              <a:rPr lang="en-US" sz="1200" b="1" kern="1200" dirty="0">
                <a:solidFill>
                  <a:schemeClr val="tx1"/>
                </a:solidFill>
                <a:effectLst/>
                <a:latin typeface="+mn-lt"/>
                <a:ea typeface="+mn-ea"/>
                <a:cs typeface="+mn-cs"/>
              </a:rPr>
              <a:t>among students.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US army was so impressed with these results, they asked Dr. Seligman to create a version of this program to teach resilience to their troops.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All troops in basic training are going through Resilience-Building with hopes of preventing PTSD.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I actually confirmed this from one on my former patients who is currently attending West Point Academy. </a:t>
            </a:r>
          </a:p>
          <a:p>
            <a:endParaRPr lang="en-US" dirty="0"/>
          </a:p>
        </p:txBody>
      </p:sp>
      <p:sp>
        <p:nvSpPr>
          <p:cNvPr id="4" name="Slide Number Placeholder 3"/>
          <p:cNvSpPr>
            <a:spLocks noGrp="1"/>
          </p:cNvSpPr>
          <p:nvPr>
            <p:ph type="sldNum" sz="quarter" idx="10"/>
          </p:nvPr>
        </p:nvSpPr>
        <p:spPr/>
        <p:txBody>
          <a:bodyPr/>
          <a:lstStyle/>
          <a:p>
            <a:fld id="{FDF1EF03-1D6F-2B45-8B63-B45D77E5CF11}" type="slidenum">
              <a:rPr lang="en-US" smtClean="0"/>
              <a:t>28</a:t>
            </a:fld>
            <a:endParaRPr lang="en-US" dirty="0"/>
          </a:p>
        </p:txBody>
      </p:sp>
    </p:spTree>
    <p:extLst>
      <p:ext uri="{BB962C8B-B14F-4D97-AF65-F5344CB8AC3E}">
        <p14:creationId xmlns:p14="http://schemas.microsoft.com/office/powerpoint/2010/main" val="2672369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Another prospective study was done in Lincoln H.S. in Walla Walla, 2009-2013</a:t>
            </a:r>
          </a:p>
          <a:p>
            <a:pPr marL="171450" indent="-171450">
              <a:buFont typeface="Arial" panose="020B0604020202020204" pitchFamily="34" charset="0"/>
              <a:buChar char="•"/>
            </a:pPr>
            <a:r>
              <a:rPr lang="en-US" b="1" dirty="0"/>
              <a:t>This was an alternative HS whose students have disproportionately high ACEs scores: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There was a high rate of abuse, family dysfunction, substance abuse, and school failure</a:t>
            </a:r>
          </a:p>
          <a:p>
            <a:endParaRPr lang="en-US" b="1" dirty="0"/>
          </a:p>
          <a:p>
            <a:r>
              <a:rPr lang="en-US" b="1" dirty="0"/>
              <a:t>This school introduced trauma-informed, resilience-building techniques to the teaching faculty</a:t>
            </a:r>
          </a:p>
          <a:p>
            <a:pPr marL="0" indent="0">
              <a:buFont typeface="Arial" panose="020B0604020202020204" pitchFamily="34" charset="0"/>
              <a:buNone/>
            </a:pPr>
            <a:r>
              <a:rPr lang="en-US" b="1" dirty="0"/>
              <a:t>They utilized collaboration with medical and mental health services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This model demonstrated how a team of professionals can teach resilience to teens in the school system</a:t>
            </a:r>
          </a:p>
          <a:p>
            <a:pPr marL="171450" indent="-171450">
              <a:buFont typeface="Arial" panose="020B0604020202020204" pitchFamily="34" charset="0"/>
              <a:buChar char="•"/>
            </a:pPr>
            <a:endParaRPr lang="en-US" b="1" dirty="0"/>
          </a:p>
          <a:p>
            <a:endParaRPr lang="en-US" dirty="0"/>
          </a:p>
        </p:txBody>
      </p:sp>
      <p:sp>
        <p:nvSpPr>
          <p:cNvPr id="4" name="Slide Number Placeholder 3"/>
          <p:cNvSpPr>
            <a:spLocks noGrp="1"/>
          </p:cNvSpPr>
          <p:nvPr>
            <p:ph type="sldNum" sz="quarter" idx="10"/>
          </p:nvPr>
        </p:nvSpPr>
        <p:spPr/>
        <p:txBody>
          <a:bodyPr/>
          <a:lstStyle/>
          <a:p>
            <a:fld id="{FDF1EF03-1D6F-2B45-8B63-B45D77E5CF11}" type="slidenum">
              <a:rPr lang="en-US" smtClean="0"/>
              <a:t>29</a:t>
            </a:fld>
            <a:endParaRPr lang="en-US" dirty="0"/>
          </a:p>
        </p:txBody>
      </p:sp>
    </p:spTree>
    <p:extLst>
      <p:ext uri="{BB962C8B-B14F-4D97-AF65-F5344CB8AC3E}">
        <p14:creationId xmlns:p14="http://schemas.microsoft.com/office/powerpoint/2010/main" val="3486951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200" b="1" kern="1200" dirty="0">
                <a:solidFill>
                  <a:schemeClr val="tx1"/>
                </a:solidFill>
                <a:effectLst/>
                <a:latin typeface="+mn-lt"/>
                <a:ea typeface="+mn-ea"/>
                <a:cs typeface="+mn-cs"/>
              </a:rPr>
              <a:t>So what were</a:t>
            </a:r>
            <a:r>
              <a:rPr lang="en-US" sz="1200" b="1" kern="1200" baseline="0" dirty="0">
                <a:solidFill>
                  <a:schemeClr val="tx1"/>
                </a:solidFill>
                <a:effectLst/>
                <a:latin typeface="+mn-lt"/>
                <a:ea typeface="+mn-ea"/>
                <a:cs typeface="+mn-cs"/>
              </a:rPr>
              <a:t> the findings . . . </a:t>
            </a:r>
            <a:endParaRPr lang="en-US" sz="1200" b="1" kern="1200" dirty="0">
              <a:solidFill>
                <a:schemeClr val="tx1"/>
              </a:solidFill>
              <a:effectLst/>
              <a:latin typeface="+mn-lt"/>
              <a:ea typeface="+mn-ea"/>
              <a:cs typeface="+mn-cs"/>
            </a:endParaRPr>
          </a:p>
          <a:p>
            <a:pPr>
              <a:spcBef>
                <a:spcPts val="0"/>
              </a:spcBef>
            </a:pPr>
            <a:endParaRPr lang="en-US" sz="2000" b="1" u="sng" dirty="0">
              <a:solidFill>
                <a:schemeClr val="tx1"/>
              </a:solidFill>
            </a:endParaRPr>
          </a:p>
          <a:p>
            <a:pPr>
              <a:spcBef>
                <a:spcPts val="0"/>
              </a:spcBef>
            </a:pPr>
            <a:r>
              <a:rPr lang="en-US" sz="2000" b="1" u="sng" dirty="0">
                <a:solidFill>
                  <a:schemeClr val="tx1"/>
                </a:solidFill>
              </a:rPr>
              <a:t>Resiliency can be taught:</a:t>
            </a:r>
            <a:r>
              <a:rPr lang="en-US" sz="2000" b="1" dirty="0">
                <a:solidFill>
                  <a:schemeClr val="tx1"/>
                </a:solidFill>
              </a:rPr>
              <a:t> </a:t>
            </a:r>
          </a:p>
          <a:p>
            <a:pPr lvl="1">
              <a:spcBef>
                <a:spcPts val="0"/>
              </a:spcBef>
            </a:pPr>
            <a:r>
              <a:rPr lang="en-US" sz="2000" b="1" dirty="0">
                <a:solidFill>
                  <a:schemeClr val="tx1"/>
                </a:solidFill>
              </a:rPr>
              <a:t>Resilience scores improved over the 4-year study in: </a:t>
            </a:r>
          </a:p>
          <a:p>
            <a:pPr lvl="2">
              <a:spcBef>
                <a:spcPts val="0"/>
              </a:spcBef>
            </a:pPr>
            <a:r>
              <a:rPr lang="en-US" b="1" dirty="0">
                <a:solidFill>
                  <a:schemeClr val="tx1"/>
                </a:solidFill>
              </a:rPr>
              <a:t>Meaningful relationships</a:t>
            </a:r>
          </a:p>
          <a:p>
            <a:pPr lvl="2">
              <a:spcBef>
                <a:spcPts val="0"/>
              </a:spcBef>
            </a:pPr>
            <a:r>
              <a:rPr lang="en-US" b="1" dirty="0">
                <a:solidFill>
                  <a:schemeClr val="tx1"/>
                </a:solidFill>
              </a:rPr>
              <a:t>Problem solving</a:t>
            </a:r>
          </a:p>
          <a:p>
            <a:pPr lvl="2">
              <a:spcBef>
                <a:spcPts val="0"/>
              </a:spcBef>
            </a:pPr>
            <a:r>
              <a:rPr lang="en-US" b="1" dirty="0">
                <a:solidFill>
                  <a:schemeClr val="tx1"/>
                </a:solidFill>
              </a:rPr>
              <a:t>Optimism. </a:t>
            </a:r>
          </a:p>
          <a:p>
            <a:pPr marL="0" indent="0">
              <a:spcBef>
                <a:spcPts val="0"/>
              </a:spcBef>
              <a:buNone/>
            </a:pPr>
            <a:endParaRPr lang="en-US" sz="2000" b="1" dirty="0">
              <a:solidFill>
                <a:schemeClr val="tx1"/>
              </a:solidFill>
            </a:endParaRPr>
          </a:p>
          <a:p>
            <a:pPr>
              <a:spcBef>
                <a:spcPts val="0"/>
              </a:spcBef>
            </a:pPr>
            <a:r>
              <a:rPr lang="en-US" sz="2000" b="1" dirty="0">
                <a:solidFill>
                  <a:schemeClr val="tx1"/>
                </a:solidFill>
              </a:rPr>
              <a:t>Improvement in GPA, test scores, truancy</a:t>
            </a:r>
          </a:p>
          <a:p>
            <a:pPr marL="0" indent="0">
              <a:spcBef>
                <a:spcPts val="0"/>
              </a:spcBef>
              <a:buNone/>
            </a:pPr>
            <a:endParaRPr lang="en-US" sz="2000" b="1" dirty="0">
              <a:solidFill>
                <a:schemeClr val="tx1"/>
              </a:solidFill>
            </a:endParaRPr>
          </a:p>
          <a:p>
            <a:pPr>
              <a:spcBef>
                <a:spcPts val="0"/>
              </a:spcBef>
            </a:pPr>
            <a:r>
              <a:rPr lang="en-US" sz="2000" b="1" dirty="0">
                <a:solidFill>
                  <a:schemeClr val="tx1"/>
                </a:solidFill>
              </a:rPr>
              <a:t>Improvement was independent of ACE score!</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F1EF03-1D6F-2B45-8B63-B45D77E5CF11}" type="slidenum">
              <a:rPr lang="en-US" smtClean="0"/>
              <a:t>30</a:t>
            </a:fld>
            <a:endParaRPr lang="en-US" dirty="0"/>
          </a:p>
        </p:txBody>
      </p:sp>
    </p:spTree>
    <p:extLst>
      <p:ext uri="{BB962C8B-B14F-4D97-AF65-F5344CB8AC3E}">
        <p14:creationId xmlns:p14="http://schemas.microsoft.com/office/powerpoint/2010/main" val="406009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I’ve been in pediatric practice for over 30 </a:t>
            </a:r>
            <a:r>
              <a:rPr lang="en-US" b="1" dirty="0" err="1"/>
              <a:t>yrs</a:t>
            </a:r>
            <a:r>
              <a:rPr lang="en-US" b="1" dirty="0"/>
              <a:t> and have gained a lot of experience</a:t>
            </a:r>
          </a:p>
          <a:p>
            <a:pPr marL="628650" lvl="1" indent="-171450">
              <a:buFont typeface="Arial" panose="020B0604020202020204" pitchFamily="34" charset="0"/>
              <a:buChar char="•"/>
            </a:pPr>
            <a:r>
              <a:rPr lang="en-US" b="1" dirty="0"/>
              <a:t>But my credibility</a:t>
            </a:r>
            <a:r>
              <a:rPr lang="en-US" b="1" baseline="0" dirty="0"/>
              <a:t> for speaking on this topic comes out of the work that I do outside of my office. </a:t>
            </a:r>
          </a:p>
          <a:p>
            <a:pPr marL="628650" lvl="1" indent="-171450">
              <a:buFont typeface="Arial" panose="020B0604020202020204" pitchFamily="34" charset="0"/>
              <a:buChar char="•"/>
            </a:pPr>
            <a:r>
              <a:rPr lang="en-US" b="1" baseline="0" dirty="0"/>
              <a:t>I’ve been involved with the nonprofit group Compassion First for 13 years</a:t>
            </a:r>
          </a:p>
          <a:p>
            <a:pPr marL="628650" lvl="1" indent="-171450">
              <a:buFont typeface="Arial" panose="020B0604020202020204" pitchFamily="34" charset="0"/>
              <a:buChar char="•"/>
            </a:pPr>
            <a:r>
              <a:rPr lang="en-US" b="1" baseline="0" dirty="0"/>
              <a:t>Together with my wife Sarah we are directors overseeing care of 3 aftercare shelters in Indonesia, taking care of teenage girls who have been rescued from sexual trafficking. </a:t>
            </a:r>
          </a:p>
          <a:p>
            <a:pPr marL="628650" lvl="1" indent="-171450">
              <a:buFont typeface="Arial" panose="020B0604020202020204" pitchFamily="34" charset="0"/>
              <a:buChar char="•"/>
            </a:pPr>
            <a:r>
              <a:rPr lang="en-US" b="1" baseline="0" dirty="0"/>
              <a:t>We have learned a lot about trauma and how to care for trauma survivors</a:t>
            </a:r>
          </a:p>
          <a:p>
            <a:pPr marL="628650" lvl="1" indent="-171450">
              <a:buFont typeface="Arial" panose="020B0604020202020204" pitchFamily="34" charset="0"/>
              <a:buChar char="•"/>
            </a:pPr>
            <a:r>
              <a:rPr lang="en-US" b="1" baseline="0" dirty="0"/>
              <a:t>We started a resilience-building program in our shelter before it was ever considered in our country.</a:t>
            </a:r>
          </a:p>
          <a:p>
            <a:pPr marL="628650" lvl="1" indent="-171450">
              <a:buFont typeface="Arial" panose="020B0604020202020204" pitchFamily="34" charset="0"/>
              <a:buChar char="•"/>
            </a:pPr>
            <a:r>
              <a:rPr lang="en-US" b="1" baseline="0" dirty="0"/>
              <a:t>I am proud to say that our Indonesian staff are world leaders in aftercare, and particularly in the area of resilience-building</a:t>
            </a:r>
          </a:p>
          <a:p>
            <a:pPr marL="0" lvl="0" indent="0">
              <a:buFont typeface="Arial" panose="020B0604020202020204" pitchFamily="34" charset="0"/>
              <a:buNone/>
            </a:pPr>
            <a:endParaRPr lang="en-US" b="1" baseline="0"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DF1EF03-1D6F-2B45-8B63-B45D77E5CF11}" type="slidenum">
              <a:rPr lang="en-US" smtClean="0"/>
              <a:t>3</a:t>
            </a:fld>
            <a:endParaRPr lang="en-US" dirty="0"/>
          </a:p>
        </p:txBody>
      </p:sp>
    </p:spTree>
    <p:extLst>
      <p:ext uri="{BB962C8B-B14F-4D97-AF65-F5344CB8AC3E}">
        <p14:creationId xmlns:p14="http://schemas.microsoft.com/office/powerpoint/2010/main" val="3454653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Literally I say this every day to my patients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Resilience has been shown to improve </a:t>
            </a:r>
            <a:r>
              <a:rPr lang="en-US" b="1" u="sng" dirty="0"/>
              <a:t>school performance</a:t>
            </a:r>
            <a:r>
              <a:rPr lang="en-US" b="1" dirty="0"/>
              <a:t>, </a:t>
            </a:r>
            <a:r>
              <a:rPr lang="en-US" b="1" u="sng" dirty="0"/>
              <a:t>optimistic outlook</a:t>
            </a:r>
            <a:r>
              <a:rPr lang="en-US" b="1" dirty="0"/>
              <a:t>, </a:t>
            </a:r>
            <a:r>
              <a:rPr lang="en-US" b="1" u="sng" dirty="0"/>
              <a:t>problem-solving</a:t>
            </a:r>
            <a:r>
              <a:rPr lang="en-US" b="1" dirty="0"/>
              <a:t>, </a:t>
            </a:r>
            <a:r>
              <a:rPr lang="en-US" b="1" u="sng" dirty="0"/>
              <a:t>meaningful relationships </a:t>
            </a:r>
            <a:r>
              <a:rPr lang="en-US" b="1" dirty="0"/>
              <a:t>and </a:t>
            </a:r>
            <a:r>
              <a:rPr lang="en-US" b="1" u="sng" dirty="0"/>
              <a:t>prevent or reduce anxiety and depression</a:t>
            </a:r>
            <a:r>
              <a:rPr lang="en-US" b="1" dirty="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Parents love it and want to hear more. </a:t>
            </a:r>
          </a:p>
          <a:p>
            <a:endParaRPr lang="en-US" dirty="0"/>
          </a:p>
          <a:p>
            <a:r>
              <a:rPr lang="en-US" b="1" dirty="0"/>
              <a:t>I want to emphasize that resilience is not a treatment for trauma. </a:t>
            </a:r>
          </a:p>
          <a:p>
            <a:pPr marL="171450" indent="-171450">
              <a:buFont typeface="Arial" panose="020B0604020202020204" pitchFamily="34" charset="0"/>
              <a:buChar char="•"/>
            </a:pPr>
            <a:r>
              <a:rPr lang="en-US" b="1" dirty="0"/>
              <a:t>It is meant to be an adjunct to counseling from a specifically trained trauma therapist. </a:t>
            </a:r>
          </a:p>
          <a:p>
            <a:pPr marL="171450" indent="-171450">
              <a:buFont typeface="Arial" panose="020B0604020202020204" pitchFamily="34" charset="0"/>
              <a:buChar char="•"/>
            </a:pPr>
            <a:r>
              <a:rPr lang="en-US" b="1" dirty="0"/>
              <a:t>Trauma therapists now have some excellent evidence-based trauma therapies to use: EMDR, CBT, DBT and others</a:t>
            </a:r>
          </a:p>
          <a:p>
            <a:endParaRPr lang="en-US" b="1" dirty="0"/>
          </a:p>
          <a:p>
            <a:r>
              <a:rPr lang="en-US" b="1" dirty="0"/>
              <a:t>Traumatic Stress is a significant foe, and no one therapeutic modality can cure it’s toxic effects.</a:t>
            </a:r>
          </a:p>
        </p:txBody>
      </p:sp>
      <p:sp>
        <p:nvSpPr>
          <p:cNvPr id="4" name="Slide Number Placeholder 3"/>
          <p:cNvSpPr>
            <a:spLocks noGrp="1"/>
          </p:cNvSpPr>
          <p:nvPr>
            <p:ph type="sldNum" sz="quarter" idx="10"/>
          </p:nvPr>
        </p:nvSpPr>
        <p:spPr/>
        <p:txBody>
          <a:bodyPr/>
          <a:lstStyle/>
          <a:p>
            <a:fld id="{FDF1EF03-1D6F-2B45-8B63-B45D77E5CF11}" type="slidenum">
              <a:rPr lang="en-US" smtClean="0"/>
              <a:t>31</a:t>
            </a:fld>
            <a:endParaRPr lang="en-US" dirty="0"/>
          </a:p>
        </p:txBody>
      </p:sp>
    </p:spTree>
    <p:extLst>
      <p:ext uri="{BB962C8B-B14F-4D97-AF65-F5344CB8AC3E}">
        <p14:creationId xmlns:p14="http://schemas.microsoft.com/office/powerpoint/2010/main" val="3423722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Now I’d like to show you some science that helps us to understand how we can help.</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This research helps us to understand how resilience-building through brain integration can help young children.</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But this same science also applies to the Trauma-informed care of adults who suffer from traumatic stress. </a:t>
            </a:r>
          </a:p>
        </p:txBody>
      </p:sp>
      <p:sp>
        <p:nvSpPr>
          <p:cNvPr id="4" name="Slide Number Placeholder 3"/>
          <p:cNvSpPr>
            <a:spLocks noGrp="1"/>
          </p:cNvSpPr>
          <p:nvPr>
            <p:ph type="sldNum" sz="quarter" idx="10"/>
          </p:nvPr>
        </p:nvSpPr>
        <p:spPr/>
        <p:txBody>
          <a:bodyPr/>
          <a:lstStyle/>
          <a:p>
            <a:fld id="{FDF1EF03-1D6F-2B45-8B63-B45D77E5CF11}" type="slidenum">
              <a:rPr lang="en-US" smtClean="0"/>
              <a:t>32</a:t>
            </a:fld>
            <a:endParaRPr lang="en-US" dirty="0"/>
          </a:p>
        </p:txBody>
      </p:sp>
    </p:spTree>
    <p:extLst>
      <p:ext uri="{BB962C8B-B14F-4D97-AF65-F5344CB8AC3E}">
        <p14:creationId xmlns:p14="http://schemas.microsoft.com/office/powerpoint/2010/main" val="558755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one scientific description of how brain plasticity works.</a:t>
            </a:r>
          </a:p>
          <a:p>
            <a:endParaRPr lang="en-US" b="1" dirty="0"/>
          </a:p>
          <a:p>
            <a:r>
              <a:rPr lang="en-US" b="1" dirty="0"/>
              <a:t>Neurons that fire together, wire together. </a:t>
            </a:r>
          </a:p>
          <a:p>
            <a:endParaRPr lang="en-US" b="1" dirty="0"/>
          </a:p>
          <a:p>
            <a:pPr marL="0" indent="0">
              <a:buFont typeface="Arial" panose="020B0604020202020204" pitchFamily="34" charset="0"/>
              <a:buNone/>
            </a:pPr>
            <a:r>
              <a:rPr lang="en-US" b="1" dirty="0"/>
              <a:t>Every </a:t>
            </a:r>
            <a:r>
              <a:rPr lang="en-US" b="1" u="sng" dirty="0"/>
              <a:t>thought</a:t>
            </a:r>
            <a:r>
              <a:rPr lang="en-US" b="1" dirty="0"/>
              <a:t> or </a:t>
            </a:r>
            <a:r>
              <a:rPr lang="en-US" b="1" u="sng" dirty="0"/>
              <a:t>behavior</a:t>
            </a:r>
            <a:r>
              <a:rPr lang="en-US" b="1" dirty="0"/>
              <a:t> fires a group of nerve cells in our brain</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 MORE THIS ACTION IS REPEATED, THE MORE IT STRENGTHENS THE CONNECTIONS OF THE NERVE CELLS WORKING TOGETHER. </a:t>
            </a:r>
          </a:p>
          <a:p>
            <a:pPr marL="171450" indent="-171450">
              <a:buFont typeface="Arial" panose="020B0604020202020204" pitchFamily="34" charset="0"/>
              <a:buChar char="•"/>
            </a:pPr>
            <a:r>
              <a:rPr lang="en-US" b="1" dirty="0"/>
              <a:t>If you continue to repeat a thought or behavior, it will eventually become a habit. </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This is the basis for Cognitive Behavioral Therapy, but we have the ability to coach some of this even though we are not therapists. </a:t>
            </a:r>
          </a:p>
        </p:txBody>
      </p:sp>
      <p:sp>
        <p:nvSpPr>
          <p:cNvPr id="4" name="Slide Number Placeholder 3"/>
          <p:cNvSpPr>
            <a:spLocks noGrp="1"/>
          </p:cNvSpPr>
          <p:nvPr>
            <p:ph type="sldNum" sz="quarter" idx="10"/>
          </p:nvPr>
        </p:nvSpPr>
        <p:spPr/>
        <p:txBody>
          <a:bodyPr/>
          <a:lstStyle/>
          <a:p>
            <a:fld id="{FDF1EF03-1D6F-2B45-8B63-B45D77E5CF11}" type="slidenum">
              <a:rPr lang="en-US" smtClean="0"/>
              <a:t>33</a:t>
            </a:fld>
            <a:endParaRPr lang="en-US" dirty="0"/>
          </a:p>
        </p:txBody>
      </p:sp>
    </p:spTree>
    <p:extLst>
      <p:ext uri="{BB962C8B-B14F-4D97-AF65-F5344CB8AC3E}">
        <p14:creationId xmlns:p14="http://schemas.microsoft.com/office/powerpoint/2010/main" val="2681566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Dan Siegel, was one of the early researchers who utilized PET scans and functional MRI’s to correlate anatomical understanding of behavior. </a:t>
            </a:r>
          </a:p>
          <a:p>
            <a:pPr marL="171450" indent="-171450">
              <a:buFont typeface="Arial" panose="020B0604020202020204" pitchFamily="34" charset="0"/>
              <a:buChar char="•"/>
            </a:pPr>
            <a:r>
              <a:rPr lang="en-US" b="1" dirty="0"/>
              <a:t>This work was game changing in allowing us to understand trauma.</a:t>
            </a:r>
          </a:p>
          <a:p>
            <a:pPr marL="171450" indent="-171450">
              <a:buFont typeface="Arial" panose="020B0604020202020204" pitchFamily="34" charset="0"/>
              <a:buChar char="•"/>
            </a:pPr>
            <a:r>
              <a:rPr lang="en-US" b="1" dirty="0"/>
              <a:t>These are 2 of his books which I highly recommend. </a:t>
            </a:r>
          </a:p>
          <a:p>
            <a:endParaRPr lang="en-US" b="1" dirty="0"/>
          </a:p>
          <a:p>
            <a:pPr marL="0" indent="0">
              <a:buFont typeface="Arial" panose="020B0604020202020204" pitchFamily="34" charset="0"/>
              <a:buNone/>
            </a:pPr>
            <a:r>
              <a:rPr lang="en-US" b="1" dirty="0"/>
              <a:t>Through this research we have learned specific roles that certain areas of the brain have</a:t>
            </a:r>
          </a:p>
          <a:p>
            <a:pPr marL="171450" indent="-171450">
              <a:buFont typeface="Arial" panose="020B0604020202020204" pitchFamily="34" charset="0"/>
              <a:buChar char="•"/>
            </a:pPr>
            <a:r>
              <a:rPr lang="en-US" b="1" dirty="0"/>
              <a:t>The Upper brain is responsible for logic, planning ahead, and most learning. </a:t>
            </a:r>
          </a:p>
          <a:p>
            <a:pPr marL="171450" indent="-171450">
              <a:buFont typeface="Arial" panose="020B0604020202020204" pitchFamily="34" charset="0"/>
              <a:buChar char="•"/>
            </a:pPr>
            <a:r>
              <a:rPr lang="en-US" b="1" dirty="0"/>
              <a:t>The Lower brain controls our instincts, our emotions and our stress reactions.</a:t>
            </a:r>
          </a:p>
          <a:p>
            <a:pPr marL="171450" indent="-171450">
              <a:buFont typeface="Arial" panose="020B0604020202020204" pitchFamily="34" charset="0"/>
              <a:buChar char="•"/>
            </a:pPr>
            <a:r>
              <a:rPr lang="en-US" b="1" dirty="0"/>
              <a:t>Our left brain usually is more verbal, and organized and logical,</a:t>
            </a:r>
          </a:p>
          <a:p>
            <a:pPr marL="171450" indent="-171450">
              <a:buFont typeface="Arial" panose="020B0604020202020204" pitchFamily="34" charset="0"/>
              <a:buChar char="•"/>
            </a:pPr>
            <a:r>
              <a:rPr lang="en-US" b="1" dirty="0"/>
              <a:t>Whereas our right brain is more experiential, emotional and non-verbal.</a:t>
            </a:r>
          </a:p>
          <a:p>
            <a:pPr marL="0" indent="0">
              <a:spcBef>
                <a:spcPts val="0"/>
              </a:spcBef>
              <a:buNone/>
            </a:pPr>
            <a:endParaRPr lang="en-US" b="1" dirty="0">
              <a:effectLst/>
            </a:endParaRPr>
          </a:p>
          <a:p>
            <a:pPr marL="0" indent="0">
              <a:spcBef>
                <a:spcPts val="0"/>
              </a:spcBef>
              <a:buNone/>
            </a:pPr>
            <a:r>
              <a:rPr lang="en-US" b="1" dirty="0">
                <a:effectLst/>
              </a:rPr>
              <a:t>The most highly functioning brains are those in which </a:t>
            </a:r>
            <a:r>
              <a:rPr lang="en-US" b="1" u="sng" dirty="0">
                <a:effectLst/>
              </a:rPr>
              <a:t>all areas of the brain communicate</a:t>
            </a:r>
            <a:r>
              <a:rPr lang="en-US" b="1" dirty="0">
                <a:effectLst/>
              </a:rPr>
              <a:t> well with other parts of the brain.</a:t>
            </a:r>
          </a:p>
          <a:p>
            <a:pPr marL="0" indent="0">
              <a:spcBef>
                <a:spcPts val="0"/>
              </a:spcBef>
              <a:buNone/>
            </a:pPr>
            <a:r>
              <a:rPr lang="en-US" b="1" dirty="0">
                <a:effectLst/>
              </a:rPr>
              <a:t>THIS IS WHAT WE CALL BRAIN INTEGRATION.</a:t>
            </a:r>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34</a:t>
            </a:fld>
            <a:endParaRPr lang="en-US" dirty="0"/>
          </a:p>
        </p:txBody>
      </p:sp>
    </p:spTree>
    <p:extLst>
      <p:ext uri="{BB962C8B-B14F-4D97-AF65-F5344CB8AC3E}">
        <p14:creationId xmlns:p14="http://schemas.microsoft.com/office/powerpoint/2010/main" val="3164553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If will indulge me a little, this is how I describe the process of brain integration, and how it reinforces the need for us to be repetitive in what we do, and in what we ask our parents to do.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Picture me, brushing my daughter's hair on a weekend when mom is away. She awoke with “bed-head” and it is a tangled mess with each strand of hair going its own way. </a:t>
            </a:r>
          </a:p>
          <a:p>
            <a:r>
              <a:rPr lang="en-US" sz="1200" b="1" i="1" kern="1200" dirty="0">
                <a:solidFill>
                  <a:schemeClr val="tx1"/>
                </a:solidFill>
                <a:effectLst/>
                <a:latin typeface="+mn-lt"/>
                <a:ea typeface="+mn-ea"/>
                <a:cs typeface="+mn-cs"/>
              </a:rPr>
              <a:t>The early brushing was difficult and sometimes downright painful.</a:t>
            </a:r>
          </a:p>
          <a:p>
            <a:r>
              <a:rPr lang="en-US" sz="1200" b="1" i="1" kern="1200" dirty="0">
                <a:solidFill>
                  <a:schemeClr val="tx1"/>
                </a:solidFill>
                <a:effectLst/>
                <a:latin typeface="+mn-lt"/>
                <a:ea typeface="+mn-ea"/>
                <a:cs typeface="+mn-cs"/>
              </a:rPr>
              <a:t>But gradually by gently brushing hair, over and over, it became organized.</a:t>
            </a:r>
          </a:p>
          <a:p>
            <a:r>
              <a:rPr lang="en-US" sz="1200" b="1" i="1" kern="1200" dirty="0">
                <a:solidFill>
                  <a:schemeClr val="tx1"/>
                </a:solidFill>
                <a:effectLst/>
                <a:latin typeface="+mn-lt"/>
                <a:ea typeface="+mn-ea"/>
                <a:cs typeface="+mn-cs"/>
              </a:rPr>
              <a:t>Eventually the brushing was easy, and the hair was all going in the same direction.</a:t>
            </a:r>
          </a:p>
          <a:p>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F1EF03-1D6F-2B45-8B63-B45D77E5CF11}" type="slidenum">
              <a:rPr lang="en-US" smtClean="0"/>
              <a:t>35</a:t>
            </a:fld>
            <a:endParaRPr lang="en-US" dirty="0"/>
          </a:p>
        </p:txBody>
      </p:sp>
    </p:spTree>
    <p:extLst>
      <p:ext uri="{BB962C8B-B14F-4D97-AF65-F5344CB8AC3E}">
        <p14:creationId xmlns:p14="http://schemas.microsoft.com/office/powerpoint/2010/main" val="1610110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When children are young, their brain cells are a tangled mess, not well organized or integrated.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Different parts of the brain work well independently, but they don’t work well together. </a:t>
            </a: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When brain cells </a:t>
            </a:r>
            <a:r>
              <a:rPr lang="en-US" sz="1200" b="1" u="sng" kern="1200" dirty="0">
                <a:solidFill>
                  <a:schemeClr val="tx1"/>
                </a:solidFill>
                <a:effectLst/>
                <a:latin typeface="+mn-lt"/>
                <a:ea typeface="+mn-ea"/>
                <a:cs typeface="+mn-cs"/>
              </a:rPr>
              <a:t>work together</a:t>
            </a:r>
            <a:r>
              <a:rPr lang="en-US" sz="1200" b="1" kern="1200" dirty="0">
                <a:solidFill>
                  <a:schemeClr val="tx1"/>
                </a:solidFill>
                <a:effectLst/>
                <a:latin typeface="+mn-lt"/>
                <a:ea typeface="+mn-ea"/>
                <a:cs typeface="+mn-cs"/>
              </a:rPr>
              <a:t>, they start to associate with each other, and they work together in a </a:t>
            </a:r>
            <a:r>
              <a:rPr lang="en-US" sz="1200" b="1" u="sng" kern="1200" dirty="0">
                <a:solidFill>
                  <a:schemeClr val="tx1"/>
                </a:solidFill>
                <a:effectLst/>
                <a:latin typeface="+mn-lt"/>
                <a:ea typeface="+mn-ea"/>
                <a:cs typeface="+mn-cs"/>
              </a:rPr>
              <a:t>coordinated</a:t>
            </a:r>
            <a:r>
              <a:rPr lang="en-US" sz="1200" b="1" kern="1200" dirty="0">
                <a:solidFill>
                  <a:schemeClr val="tx1"/>
                </a:solidFill>
                <a:effectLst/>
                <a:latin typeface="+mn-lt"/>
                <a:ea typeface="+mn-ea"/>
                <a:cs typeface="+mn-cs"/>
              </a:rPr>
              <a:t> fashion. </a:t>
            </a: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We call this integration. </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Left Brain integrates with the</a:t>
            </a:r>
            <a:r>
              <a:rPr lang="en-US" sz="1200" b="0" kern="1200" dirty="0">
                <a:solidFill>
                  <a:schemeClr val="tx1"/>
                </a:solidFill>
                <a:effectLst/>
                <a:latin typeface="+mn-lt"/>
                <a:ea typeface="+mn-ea"/>
                <a:cs typeface="+mn-cs"/>
                <a:sym typeface="Wingdings" panose="05000000000000000000" pitchFamily="2" charset="2"/>
              </a:rPr>
              <a:t> Right Brain.  Upper Brain integrates with the  Lower Brain</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For instance, the </a:t>
            </a:r>
            <a:r>
              <a:rPr lang="en-US" sz="1200" b="1" u="sng" kern="1200" dirty="0">
                <a:solidFill>
                  <a:schemeClr val="tx1"/>
                </a:solidFill>
                <a:effectLst/>
                <a:latin typeface="+mn-lt"/>
                <a:ea typeface="+mn-ea"/>
                <a:cs typeface="+mn-cs"/>
              </a:rPr>
              <a:t>emotions</a:t>
            </a:r>
            <a:r>
              <a:rPr lang="en-US" sz="1200" b="0" kern="1200" dirty="0">
                <a:solidFill>
                  <a:schemeClr val="tx1"/>
                </a:solidFill>
                <a:effectLst/>
                <a:latin typeface="+mn-lt"/>
                <a:ea typeface="+mn-ea"/>
                <a:cs typeface="+mn-cs"/>
              </a:rPr>
              <a:t> part of the brain starts to listen to the </a:t>
            </a:r>
            <a:r>
              <a:rPr lang="en-US" sz="1200" b="1" u="sng" kern="1200" dirty="0">
                <a:solidFill>
                  <a:schemeClr val="tx1"/>
                </a:solidFill>
                <a:effectLst/>
                <a:latin typeface="+mn-lt"/>
                <a:ea typeface="+mn-ea"/>
                <a:cs typeface="+mn-cs"/>
              </a:rPr>
              <a:t>logical</a:t>
            </a:r>
            <a:r>
              <a:rPr lang="en-US" sz="1200" b="1" kern="1200" dirty="0">
                <a:solidFill>
                  <a:schemeClr val="tx1"/>
                </a:solidFill>
                <a:effectLst/>
                <a:latin typeface="+mn-lt"/>
                <a:ea typeface="+mn-ea"/>
                <a:cs typeface="+mn-cs"/>
              </a:rPr>
              <a:t> side </a:t>
            </a:r>
            <a:r>
              <a:rPr lang="en-US" sz="1200" b="0" kern="1200" dirty="0">
                <a:solidFill>
                  <a:schemeClr val="tx1"/>
                </a:solidFill>
                <a:effectLst/>
                <a:latin typeface="+mn-lt"/>
                <a:ea typeface="+mn-ea"/>
                <a:cs typeface="+mn-cs"/>
              </a:rPr>
              <a:t>of the brain, allowing it to be less reactive. </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Or . . . The </a:t>
            </a:r>
            <a:r>
              <a:rPr lang="en-US" sz="1200" b="1" u="sng" kern="1200" dirty="0">
                <a:solidFill>
                  <a:schemeClr val="tx1"/>
                </a:solidFill>
                <a:effectLst/>
                <a:latin typeface="+mn-lt"/>
                <a:ea typeface="+mn-ea"/>
                <a:cs typeface="+mn-cs"/>
              </a:rPr>
              <a:t>verbal</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part of the brain can start to connect with the </a:t>
            </a:r>
            <a:r>
              <a:rPr lang="en-US" sz="1200" b="1" u="sng" kern="1200" dirty="0">
                <a:solidFill>
                  <a:schemeClr val="tx1"/>
                </a:solidFill>
                <a:effectLst/>
                <a:latin typeface="+mn-lt"/>
                <a:ea typeface="+mn-ea"/>
                <a:cs typeface="+mn-cs"/>
              </a:rPr>
              <a:t>emotional</a:t>
            </a:r>
            <a:r>
              <a:rPr lang="en-US" sz="1200" b="0" kern="1200" dirty="0">
                <a:solidFill>
                  <a:schemeClr val="tx1"/>
                </a:solidFill>
                <a:effectLst/>
                <a:latin typeface="+mn-lt"/>
                <a:ea typeface="+mn-ea"/>
                <a:cs typeface="+mn-cs"/>
              </a:rPr>
              <a:t> part of the brain and </a:t>
            </a:r>
            <a:r>
              <a:rPr lang="en-US" sz="1200" b="0" u="sng" kern="1200" dirty="0">
                <a:solidFill>
                  <a:schemeClr val="tx1"/>
                </a:solidFill>
                <a:effectLst/>
                <a:latin typeface="+mn-lt"/>
                <a:ea typeface="+mn-ea"/>
                <a:cs typeface="+mn-cs"/>
              </a:rPr>
              <a:t>explain things better</a:t>
            </a: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Gradually, with </a:t>
            </a:r>
            <a:r>
              <a:rPr lang="en-US" sz="1200" b="1" u="sng" kern="1200" dirty="0">
                <a:solidFill>
                  <a:schemeClr val="tx1"/>
                </a:solidFill>
                <a:effectLst/>
                <a:latin typeface="+mn-lt"/>
                <a:ea typeface="+mn-ea"/>
                <a:cs typeface="+mn-cs"/>
              </a:rPr>
              <a:t>repetition</a:t>
            </a:r>
            <a:r>
              <a:rPr lang="en-US" sz="1200" b="1" kern="1200" dirty="0">
                <a:solidFill>
                  <a:schemeClr val="tx1"/>
                </a:solidFill>
                <a:effectLst/>
                <a:latin typeface="+mn-lt"/>
                <a:ea typeface="+mn-ea"/>
                <a:cs typeface="+mn-cs"/>
              </a:rPr>
              <a:t> and </a:t>
            </a:r>
            <a:r>
              <a:rPr lang="en-US" sz="1200" b="1" u="sng" kern="1200" dirty="0">
                <a:solidFill>
                  <a:schemeClr val="tx1"/>
                </a:solidFill>
                <a:effectLst/>
                <a:latin typeface="+mn-lt"/>
                <a:ea typeface="+mn-ea"/>
                <a:cs typeface="+mn-cs"/>
              </a:rPr>
              <a:t>practice</a:t>
            </a:r>
            <a:r>
              <a:rPr lang="en-US" sz="1200" b="1" kern="1200" dirty="0">
                <a:solidFill>
                  <a:schemeClr val="tx1"/>
                </a:solidFill>
                <a:effectLst/>
                <a:latin typeface="+mn-lt"/>
                <a:ea typeface="+mn-ea"/>
                <a:cs typeface="+mn-cs"/>
              </a:rPr>
              <a:t>, these neurons start to become </a:t>
            </a:r>
            <a:r>
              <a:rPr lang="en-US" sz="1200" b="1" u="sng" kern="1200" dirty="0">
                <a:solidFill>
                  <a:schemeClr val="tx1"/>
                </a:solidFill>
                <a:effectLst/>
                <a:latin typeface="+mn-lt"/>
                <a:ea typeface="+mn-ea"/>
                <a:cs typeface="+mn-cs"/>
              </a:rPr>
              <a:t>organized</a:t>
            </a:r>
            <a:r>
              <a:rPr lang="en-US" sz="1200" b="1" kern="1200" dirty="0">
                <a:solidFill>
                  <a:schemeClr val="tx1"/>
                </a:solidFill>
                <a:effectLst/>
                <a:latin typeface="+mn-lt"/>
                <a:ea typeface="+mn-ea"/>
                <a:cs typeface="+mn-cs"/>
              </a:rPr>
              <a:t>, with many groups of cells working together. “Neurons that fire together, wire together!”</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Just as the gentle persistent brushing of the hair brings orderliness, </a:t>
            </a:r>
          </a:p>
          <a:p>
            <a:pPr marL="628650" lvl="1" indent="-171450">
              <a:buFont typeface="Arial" panose="020B0604020202020204" pitchFamily="34" charset="0"/>
              <a:buChar char="•"/>
            </a:pPr>
            <a:r>
              <a:rPr lang="en-US" sz="1200" b="1" u="sng" kern="1200" dirty="0">
                <a:solidFill>
                  <a:schemeClr val="tx1"/>
                </a:solidFill>
                <a:effectLst/>
                <a:latin typeface="+mn-lt"/>
                <a:ea typeface="+mn-ea"/>
                <a:cs typeface="+mn-cs"/>
              </a:rPr>
              <a:t>REPETITION OF BRAIN INTEGRATION ACTIVITIES </a:t>
            </a:r>
            <a:r>
              <a:rPr lang="en-US" sz="1200" b="1" kern="1200" dirty="0">
                <a:solidFill>
                  <a:schemeClr val="tx1"/>
                </a:solidFill>
                <a:effectLst/>
                <a:latin typeface="+mn-lt"/>
                <a:ea typeface="+mn-ea"/>
                <a:cs typeface="+mn-cs"/>
              </a:rPr>
              <a:t>bring orderliness and maturity of behavior.</a:t>
            </a: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F1EF03-1D6F-2B45-8B63-B45D77E5CF11}" type="slidenum">
              <a:rPr lang="en-US" smtClean="0"/>
              <a:t>36</a:t>
            </a:fld>
            <a:endParaRPr lang="en-US" dirty="0"/>
          </a:p>
        </p:txBody>
      </p:sp>
    </p:spTree>
    <p:extLst>
      <p:ext uri="{BB962C8B-B14F-4D97-AF65-F5344CB8AC3E}">
        <p14:creationId xmlns:p14="http://schemas.microsoft.com/office/powerpoint/2010/main" val="2689336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kern="1200" dirty="0">
                <a:solidFill>
                  <a:schemeClr val="tx1"/>
                </a:solidFill>
                <a:effectLst/>
                <a:latin typeface="+mn-lt"/>
                <a:ea typeface="+mn-ea"/>
                <a:cs typeface="+mn-cs"/>
              </a:rPr>
              <a:t>So, to review:  </a:t>
            </a: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Tangled hair represents Immature thoughts and behavior, with poor coordination of brain centers</a:t>
            </a:r>
          </a:p>
          <a:p>
            <a:pPr marL="0" indent="0">
              <a:buFont typeface="Arial" panose="020B0604020202020204" pitchFamily="34" charset="0"/>
              <a:buNone/>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Hairbrush: </a:t>
            </a:r>
          </a:p>
          <a:p>
            <a:pPr marL="628650" lvl="1" indent="-171450">
              <a:buFont typeface="Arial" panose="020B0604020202020204" pitchFamily="34" charset="0"/>
              <a:buChar char="•"/>
            </a:pPr>
            <a:r>
              <a:rPr lang="en-US" sz="1200" b="1" i="1" kern="1200" dirty="0">
                <a:solidFill>
                  <a:schemeClr val="tx1"/>
                </a:solidFill>
                <a:effectLst/>
                <a:latin typeface="+mn-lt"/>
                <a:ea typeface="+mn-ea"/>
                <a:cs typeface="+mn-cs"/>
              </a:rPr>
              <a:t>Parents actions which help their child to “integrate” and organize their </a:t>
            </a:r>
            <a:r>
              <a:rPr lang="en-US" sz="1200" b="1" i="1" u="sng" kern="1200" dirty="0">
                <a:solidFill>
                  <a:schemeClr val="tx1"/>
                </a:solidFill>
                <a:effectLst/>
                <a:latin typeface="+mn-lt"/>
                <a:ea typeface="+mn-ea"/>
                <a:cs typeface="+mn-cs"/>
              </a:rPr>
              <a:t>thoughts, language, emotions and behavior</a:t>
            </a:r>
            <a:r>
              <a:rPr lang="en-US" sz="1200" b="1" i="1"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b="1" i="1" kern="1200" dirty="0">
                <a:solidFill>
                  <a:schemeClr val="tx1"/>
                </a:solidFill>
                <a:effectLst/>
                <a:latin typeface="+mn-lt"/>
                <a:ea typeface="+mn-ea"/>
                <a:cs typeface="+mn-cs"/>
              </a:rPr>
              <a:t>Verbalizing and role modeling.</a:t>
            </a:r>
          </a:p>
          <a:p>
            <a:pPr marL="171450" indent="-171450">
              <a:buFont typeface="Arial" panose="020B0604020202020204" pitchFamily="34" charset="0"/>
              <a:buChar char="•"/>
            </a:pPr>
            <a:r>
              <a:rPr lang="en-US" sz="1200" b="1" i="1" kern="1200" dirty="0">
                <a:solidFill>
                  <a:schemeClr val="tx1"/>
                </a:solidFill>
                <a:effectLst/>
                <a:latin typeface="+mn-lt"/>
                <a:ea typeface="+mn-ea"/>
                <a:cs typeface="+mn-cs"/>
              </a:rPr>
              <a:t>Brushing of the hair: </a:t>
            </a:r>
          </a:p>
          <a:p>
            <a:pPr marL="628650" lvl="1" indent="-171450">
              <a:buFont typeface="Arial" panose="020B0604020202020204" pitchFamily="34" charset="0"/>
              <a:buChar char="•"/>
            </a:pPr>
            <a:r>
              <a:rPr lang="en-US" sz="1200" b="1" i="1" kern="1200" dirty="0">
                <a:solidFill>
                  <a:schemeClr val="tx1"/>
                </a:solidFill>
                <a:effectLst/>
                <a:latin typeface="+mn-lt"/>
                <a:ea typeface="+mn-ea"/>
                <a:cs typeface="+mn-cs"/>
              </a:rPr>
              <a:t>Learning from life’s experiences with the thoughtful guidance of a parent, caretaker or professional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Integration: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Gradual, repetitive grooming of behaviors, enhancing the neuron connections.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kern="1200" dirty="0">
                <a:solidFill>
                  <a:schemeClr val="tx1"/>
                </a:solidFill>
                <a:effectLst/>
                <a:latin typeface="+mn-lt"/>
                <a:ea typeface="+mn-ea"/>
                <a:cs typeface="+mn-cs"/>
              </a:rPr>
              <a:t>This only happens with gentle persistence and repetition.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1" kern="1200" dirty="0">
                <a:solidFill>
                  <a:schemeClr val="tx1"/>
                </a:solidFill>
                <a:effectLst/>
                <a:latin typeface="+mn-lt"/>
                <a:ea typeface="+mn-ea"/>
                <a:cs typeface="+mn-cs"/>
              </a:rPr>
              <a:t>And that’s where we come in . . . </a:t>
            </a:r>
            <a:endParaRPr lang="en-US" sz="1200" b="1" i="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F1EF03-1D6F-2B45-8B63-B45D77E5CF11}" type="slidenum">
              <a:rPr lang="en-US" smtClean="0"/>
              <a:t>37</a:t>
            </a:fld>
            <a:endParaRPr lang="en-US" dirty="0"/>
          </a:p>
        </p:txBody>
      </p:sp>
    </p:spTree>
    <p:extLst>
      <p:ext uri="{BB962C8B-B14F-4D97-AF65-F5344CB8AC3E}">
        <p14:creationId xmlns:p14="http://schemas.microsoft.com/office/powerpoint/2010/main" val="3720162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OK, lets take that science and get practical.</a:t>
            </a:r>
          </a:p>
          <a:p>
            <a:pPr marL="0" indent="0">
              <a:buNone/>
            </a:pPr>
            <a:r>
              <a:rPr lang="en-US" b="1" dirty="0"/>
              <a:t>Think of normal behavior of a child starting with the toddler age. </a:t>
            </a:r>
          </a:p>
          <a:p>
            <a:pPr marL="0" indent="0">
              <a:buNone/>
            </a:pPr>
            <a:r>
              <a:rPr lang="en-US" b="1" dirty="0"/>
              <a:t>There is a normal </a:t>
            </a:r>
            <a:r>
              <a:rPr lang="en-US" b="1" u="sng" dirty="0"/>
              <a:t>developmental process </a:t>
            </a:r>
            <a:r>
              <a:rPr lang="en-US" b="1" dirty="0"/>
              <a:t>that happens over time. </a:t>
            </a:r>
          </a:p>
          <a:p>
            <a:pPr marL="0" indent="0">
              <a:buNone/>
            </a:pPr>
            <a:endParaRPr lang="en-US" b="1" dirty="0"/>
          </a:p>
          <a:p>
            <a:pPr marL="0" indent="0">
              <a:buNone/>
            </a:pPr>
            <a:r>
              <a:rPr lang="en-US" b="1" dirty="0"/>
              <a:t>Some of the kids you work with have challenges in their communication or other developmental delays, and this complicates the timeline some but the process will still be the same.</a:t>
            </a:r>
          </a:p>
          <a:p>
            <a:pPr marL="0" indent="0">
              <a:buNone/>
            </a:pPr>
            <a:endParaRPr lang="en-US" b="1" dirty="0"/>
          </a:p>
          <a:p>
            <a:pPr marL="0" indent="0">
              <a:buNone/>
            </a:pPr>
            <a:r>
              <a:rPr lang="en-US" b="1" dirty="0"/>
              <a:t>2 yr old: Displays their feelings</a:t>
            </a:r>
          </a:p>
          <a:p>
            <a:pPr marL="0" indent="0">
              <a:buNone/>
            </a:pPr>
            <a:r>
              <a:rPr lang="en-US" b="1" dirty="0"/>
              <a:t>3 yr old: Learning how to label her feeling</a:t>
            </a:r>
          </a:p>
          <a:p>
            <a:pPr marL="0" indent="0">
              <a:buNone/>
            </a:pPr>
            <a:r>
              <a:rPr lang="en-US" b="1" dirty="0"/>
              <a:t>4 yr old:  The goal is to coach them to use their words and logic to avoid the need to display their feelings</a:t>
            </a:r>
          </a:p>
          <a:p>
            <a:pPr marL="0" indent="0">
              <a:buNone/>
            </a:pPr>
            <a:r>
              <a:rPr lang="en-US" b="1" dirty="0"/>
              <a:t>6-8 yr old:  Able to calmly resolve differences with words and forethought</a:t>
            </a:r>
          </a:p>
          <a:p>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38</a:t>
            </a:fld>
            <a:endParaRPr lang="en-US" dirty="0"/>
          </a:p>
        </p:txBody>
      </p:sp>
    </p:spTree>
    <p:extLst>
      <p:ext uri="{BB962C8B-B14F-4D97-AF65-F5344CB8AC3E}">
        <p14:creationId xmlns:p14="http://schemas.microsoft.com/office/powerpoint/2010/main" val="2764239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So how do we teach this brain-integration process in our work with parents.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171450" indent="-171450">
              <a:buFont typeface="Arial" panose="020B0604020202020204" pitchFamily="34" charset="0"/>
              <a:buChar char="•"/>
            </a:pPr>
            <a:r>
              <a:rPr lang="en-US" b="1" dirty="0"/>
              <a:t>We role model</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u="sng" dirty="0"/>
              <a:t>Show parents how to do this </a:t>
            </a:r>
            <a:r>
              <a:rPr lang="en-US" b="1" dirty="0"/>
              <a:t>and </a:t>
            </a:r>
            <a:r>
              <a:rPr lang="en-US" b="1" u="sng" dirty="0"/>
              <a:t>let them know why.</a:t>
            </a:r>
          </a:p>
          <a:p>
            <a:pPr marL="628650" lvl="1" indent="-171450">
              <a:buFont typeface="Arial" panose="020B0604020202020204" pitchFamily="34" charset="0"/>
              <a:buChar char="•"/>
            </a:pPr>
            <a:r>
              <a:rPr lang="en-US" b="1" dirty="0"/>
              <a:t>We are trying to </a:t>
            </a:r>
            <a:r>
              <a:rPr lang="en-US" b="1" u="sng" dirty="0"/>
              <a:t>connect </a:t>
            </a:r>
            <a:r>
              <a:rPr lang="en-US" b="1" dirty="0"/>
              <a:t>the </a:t>
            </a:r>
            <a:r>
              <a:rPr lang="en-US" b="1" u="sng" dirty="0"/>
              <a:t>feelings center of the brain</a:t>
            </a:r>
            <a:r>
              <a:rPr lang="en-US" b="1" dirty="0"/>
              <a:t> with the </a:t>
            </a:r>
            <a:r>
              <a:rPr lang="en-US" b="1" u="sng" dirty="0"/>
              <a:t>logical/verbal section</a:t>
            </a:r>
            <a:r>
              <a:rPr lang="en-US" b="1" dirty="0"/>
              <a:t> of the brain so that there can be more integration.</a:t>
            </a:r>
          </a:p>
          <a:p>
            <a:pPr marL="0" indent="0">
              <a:buNone/>
            </a:pPr>
            <a:r>
              <a:rPr lang="en-US" b="1" u="sng" dirty="0"/>
              <a:t>For the 2 yr old: </a:t>
            </a:r>
          </a:p>
          <a:p>
            <a:pPr marL="628650" lvl="1" indent="-171450">
              <a:buFont typeface="Arial" panose="020B0604020202020204" pitchFamily="34" charset="0"/>
              <a:buChar char="•"/>
            </a:pPr>
            <a:r>
              <a:rPr lang="en-US" b="1" dirty="0"/>
              <a:t>Role model calm, gentle words, labelling their emotion</a:t>
            </a:r>
          </a:p>
          <a:p>
            <a:pPr marL="0" indent="0">
              <a:buFont typeface="Arial" panose="020B0604020202020204" pitchFamily="34" charset="0"/>
              <a:buNone/>
            </a:pPr>
            <a:r>
              <a:rPr lang="en-US" b="1" u="sng" dirty="0"/>
              <a:t>3 yr old: </a:t>
            </a:r>
          </a:p>
          <a:p>
            <a:pPr marL="628650" lvl="1" indent="-171450">
              <a:buFont typeface="Arial" panose="020B0604020202020204" pitchFamily="34" charset="0"/>
              <a:buChar char="•"/>
            </a:pPr>
            <a:r>
              <a:rPr lang="en-US" b="1" dirty="0"/>
              <a:t>Teach how to label her feelings, Discus after episodes occur (debrief after the flipped lid comes back down)</a:t>
            </a:r>
          </a:p>
          <a:p>
            <a:pPr marL="0" indent="0">
              <a:buNone/>
            </a:pPr>
            <a:r>
              <a:rPr lang="en-US" b="1" u="sng" dirty="0"/>
              <a:t>4 yr old:  </a:t>
            </a:r>
          </a:p>
          <a:p>
            <a:pPr marL="628650" lvl="1" indent="-171450">
              <a:buFont typeface="Arial" panose="020B0604020202020204" pitchFamily="34" charset="0"/>
              <a:buChar char="•"/>
            </a:pPr>
            <a:r>
              <a:rPr lang="en-US" b="1" dirty="0"/>
              <a:t>The goal is to coach them to use their words and logic to avoid the need to display their feelings</a:t>
            </a:r>
          </a:p>
          <a:p>
            <a:pPr marL="0" indent="0">
              <a:buNone/>
            </a:pPr>
            <a:r>
              <a:rPr lang="en-US" b="1" u="sng" dirty="0"/>
              <a:t>6-8 yr old:  </a:t>
            </a:r>
          </a:p>
          <a:p>
            <a:pPr marL="628650" lvl="1" indent="-171450">
              <a:buFont typeface="Arial" panose="020B0604020202020204" pitchFamily="34" charset="0"/>
              <a:buChar char="•"/>
            </a:pPr>
            <a:r>
              <a:rPr lang="en-US" b="1" dirty="0"/>
              <a:t>Coach them to calmly resolve differences with words and forethought</a:t>
            </a:r>
          </a:p>
          <a:p>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39</a:t>
            </a:fld>
            <a:endParaRPr lang="en-US" dirty="0"/>
          </a:p>
        </p:txBody>
      </p:sp>
    </p:spTree>
    <p:extLst>
      <p:ext uri="{BB962C8B-B14F-4D97-AF65-F5344CB8AC3E}">
        <p14:creationId xmlns:p14="http://schemas.microsoft.com/office/powerpoint/2010/main" val="2722472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Now, I would like to apply the same concept of brain integration to adult survivors of trauma and ACEs.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The prevalence statistics have shown us that we will be seeing families with significant trauma approximately 10-15% of our visits.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How can we help those families?</a:t>
            </a:r>
          </a:p>
          <a:p>
            <a:endParaRPr lang="en-US" dirty="0"/>
          </a:p>
        </p:txBody>
      </p:sp>
      <p:sp>
        <p:nvSpPr>
          <p:cNvPr id="4" name="Slide Number Placeholder 3"/>
          <p:cNvSpPr>
            <a:spLocks noGrp="1"/>
          </p:cNvSpPr>
          <p:nvPr>
            <p:ph type="sldNum" sz="quarter" idx="5"/>
          </p:nvPr>
        </p:nvSpPr>
        <p:spPr/>
        <p:txBody>
          <a:bodyPr/>
          <a:lstStyle/>
          <a:p>
            <a:fld id="{FDF1EF03-1D6F-2B45-8B63-B45D77E5CF11}" type="slidenum">
              <a:rPr lang="en-US" smtClean="0"/>
              <a:t>40</a:t>
            </a:fld>
            <a:endParaRPr lang="en-US" dirty="0"/>
          </a:p>
        </p:txBody>
      </p:sp>
    </p:spTree>
    <p:extLst>
      <p:ext uri="{BB962C8B-B14F-4D97-AF65-F5344CB8AC3E}">
        <p14:creationId xmlns:p14="http://schemas.microsoft.com/office/powerpoint/2010/main" val="92349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 was the 1998 ACEs study by Vince </a:t>
            </a:r>
            <a:r>
              <a:rPr lang="en-US" b="1" dirty="0" err="1"/>
              <a:t>Felliti</a:t>
            </a:r>
            <a:r>
              <a:rPr lang="en-US" b="1" dirty="0"/>
              <a:t> and Robert Anda that started this process looking at how trauma in one’s childhood can have detrimental effects that last a lifetime. </a:t>
            </a:r>
          </a:p>
          <a:p>
            <a:endParaRPr lang="en-US" b="1" dirty="0"/>
          </a:p>
          <a:p>
            <a:r>
              <a:rPr lang="en-US" b="1" dirty="0"/>
              <a:t>For this study ACEs were defined as </a:t>
            </a:r>
          </a:p>
          <a:p>
            <a:pPr marL="171450" indent="-171450">
              <a:buFont typeface="Arial" panose="020B0604020202020204" pitchFamily="34" charset="0"/>
              <a:buChar char="•"/>
            </a:pPr>
            <a:r>
              <a:rPr lang="en-US" b="1" dirty="0"/>
              <a:t>Physical, emotional, or sexual abuse of a child</a:t>
            </a:r>
          </a:p>
          <a:p>
            <a:pPr marL="171450" indent="-171450">
              <a:buFont typeface="Arial" panose="020B0604020202020204" pitchFamily="34" charset="0"/>
              <a:buChar char="•"/>
            </a:pPr>
            <a:r>
              <a:rPr lang="en-US" b="1" dirty="0"/>
              <a:t>Physical or emotional neglect</a:t>
            </a:r>
          </a:p>
          <a:p>
            <a:pPr marL="171450" indent="-171450">
              <a:buFont typeface="Arial" panose="020B0604020202020204" pitchFamily="34" charset="0"/>
              <a:buChar char="•"/>
            </a:pPr>
            <a:r>
              <a:rPr lang="en-US" b="1" dirty="0"/>
              <a:t>Or household dysfunction including </a:t>
            </a:r>
          </a:p>
          <a:p>
            <a:pPr marL="628650" lvl="1" indent="-171450">
              <a:buFont typeface="Arial" panose="020B0604020202020204" pitchFamily="34" charset="0"/>
              <a:buChar char="•"/>
            </a:pPr>
            <a:r>
              <a:rPr lang="en-US" b="1" dirty="0"/>
              <a:t>parents with mental illness</a:t>
            </a:r>
          </a:p>
          <a:p>
            <a:pPr marL="628650" lvl="1" indent="-171450">
              <a:buFont typeface="Arial" panose="020B0604020202020204" pitchFamily="34" charset="0"/>
              <a:buChar char="•"/>
            </a:pPr>
            <a:r>
              <a:rPr lang="en-US" b="1" dirty="0"/>
              <a:t>Parents who were incarcerated, </a:t>
            </a:r>
          </a:p>
          <a:p>
            <a:pPr marL="628650" lvl="1" indent="-171450">
              <a:buFont typeface="Arial" panose="020B0604020202020204" pitchFamily="34" charset="0"/>
              <a:buChar char="•"/>
            </a:pPr>
            <a:r>
              <a:rPr lang="en-US" b="1" dirty="0"/>
              <a:t>substance abuse, </a:t>
            </a:r>
          </a:p>
          <a:p>
            <a:pPr marL="628650" lvl="1" indent="-171450">
              <a:buFont typeface="Arial" panose="020B0604020202020204" pitchFamily="34" charset="0"/>
              <a:buChar char="•"/>
            </a:pPr>
            <a:r>
              <a:rPr lang="en-US" b="1" dirty="0"/>
              <a:t>domestic violence, </a:t>
            </a:r>
          </a:p>
          <a:p>
            <a:pPr marL="628650" lvl="1" indent="-171450">
              <a:buFont typeface="Arial" panose="020B0604020202020204" pitchFamily="34" charset="0"/>
              <a:buChar char="•"/>
            </a:pPr>
            <a:r>
              <a:rPr lang="en-US" b="1" dirty="0"/>
              <a:t>divorce.</a:t>
            </a:r>
          </a:p>
          <a:p>
            <a:endParaRPr lang="en-US" dirty="0"/>
          </a:p>
        </p:txBody>
      </p:sp>
      <p:sp>
        <p:nvSpPr>
          <p:cNvPr id="4" name="Slide Number Placeholder 3"/>
          <p:cNvSpPr>
            <a:spLocks noGrp="1"/>
          </p:cNvSpPr>
          <p:nvPr>
            <p:ph type="sldNum" sz="quarter" idx="10"/>
          </p:nvPr>
        </p:nvSpPr>
        <p:spPr/>
        <p:txBody>
          <a:bodyPr/>
          <a:lstStyle/>
          <a:p>
            <a:fld id="{FDF1EF03-1D6F-2B45-8B63-B45D77E5CF11}" type="slidenum">
              <a:rPr lang="en-US" smtClean="0"/>
              <a:t>4</a:t>
            </a:fld>
            <a:endParaRPr lang="en-US" dirty="0"/>
          </a:p>
        </p:txBody>
      </p:sp>
    </p:spTree>
    <p:extLst>
      <p:ext uri="{BB962C8B-B14F-4D97-AF65-F5344CB8AC3E}">
        <p14:creationId xmlns:p14="http://schemas.microsoft.com/office/powerpoint/2010/main" val="2083277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 study of PET scans and functional MRI’s in people with traumatic stress have showed us how TRAUMA CAN </a:t>
            </a:r>
            <a:r>
              <a:rPr lang="en-US" sz="1200" b="1" u="sng" dirty="0"/>
              <a:t>CAUSE</a:t>
            </a:r>
            <a:r>
              <a:rPr lang="en-US" sz="1200" b="1" dirty="0"/>
              <a:t> SIGNIFICANT DYSFUNCTION in brain connections:</a:t>
            </a:r>
          </a:p>
          <a:p>
            <a:endParaRPr lang="en-US" sz="1200" b="1" dirty="0"/>
          </a:p>
          <a:p>
            <a:pPr marL="171450" indent="-171450">
              <a:buFont typeface="Arial" panose="020B0604020202020204" pitchFamily="34" charset="0"/>
              <a:buChar char="•"/>
            </a:pPr>
            <a:r>
              <a:rPr lang="en-US" sz="1200" b="1" dirty="0"/>
              <a:t>A traumatized brain struggles with the “filing away” of trauma memories, so that old memories can be triggered by present circumstances</a:t>
            </a:r>
          </a:p>
          <a:p>
            <a:endParaRPr lang="en-US" sz="1200" b="1" dirty="0"/>
          </a:p>
          <a:p>
            <a:pPr marL="171450" indent="-171450">
              <a:buFont typeface="Arial" panose="020B0604020202020204" pitchFamily="34" charset="0"/>
              <a:buChar char="•"/>
            </a:pPr>
            <a:r>
              <a:rPr lang="en-US" sz="1200" b="1" dirty="0"/>
              <a:t>The connections between a traumatized “upper brain” and “lower brain” are disrupted, which limits the ability to verbalize and discuss the trauma</a:t>
            </a:r>
          </a:p>
          <a:p>
            <a:endParaRPr lang="en-US" sz="1200" b="1" dirty="0"/>
          </a:p>
          <a:p>
            <a:pPr marL="171450" indent="-171450">
              <a:buFont typeface="Arial" panose="020B0604020202020204" pitchFamily="34" charset="0"/>
              <a:buChar char="•"/>
            </a:pPr>
            <a:r>
              <a:rPr lang="en-US" sz="1200" b="1" dirty="0"/>
              <a:t>The lower brain becomes overactive, so that emotions are easily triggered, and the symptoms of fight/flight/freeze show up even when there is no apparent danger. </a:t>
            </a:r>
          </a:p>
          <a:p>
            <a:pPr marL="171450" indent="-171450">
              <a:buFont typeface="Arial" panose="020B0604020202020204" pitchFamily="34" charset="0"/>
              <a:buChar char="•"/>
            </a:pPr>
            <a:endParaRPr lang="en-US" sz="1200" b="1" dirty="0"/>
          </a:p>
          <a:p>
            <a:endParaRPr lang="en-US" dirty="0"/>
          </a:p>
        </p:txBody>
      </p:sp>
      <p:sp>
        <p:nvSpPr>
          <p:cNvPr id="4" name="Slide Number Placeholder 3"/>
          <p:cNvSpPr>
            <a:spLocks noGrp="1"/>
          </p:cNvSpPr>
          <p:nvPr>
            <p:ph type="sldNum" sz="quarter" idx="5"/>
          </p:nvPr>
        </p:nvSpPr>
        <p:spPr/>
        <p:txBody>
          <a:bodyPr/>
          <a:lstStyle/>
          <a:p>
            <a:fld id="{FDF1EF03-1D6F-2B45-8B63-B45D77E5CF11}" type="slidenum">
              <a:rPr lang="en-US" smtClean="0"/>
              <a:t>41</a:t>
            </a:fld>
            <a:endParaRPr lang="en-US" dirty="0"/>
          </a:p>
        </p:txBody>
      </p:sp>
    </p:spTree>
    <p:extLst>
      <p:ext uri="{BB962C8B-B14F-4D97-AF65-F5344CB8AC3E}">
        <p14:creationId xmlns:p14="http://schemas.microsoft.com/office/powerpoint/2010/main" val="1916849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Traumatic stress can lead to poor brain integration. </a:t>
            </a:r>
          </a:p>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This process is different from the immature brain of a child, but the poorly integrated brain from traumatic stress can be addressed in a similar way. </a:t>
            </a:r>
            <a:endParaRPr lang="en-US" b="1" dirty="0"/>
          </a:p>
          <a:p>
            <a:r>
              <a:rPr lang="en-US" b="1" dirty="0"/>
              <a:t> </a:t>
            </a:r>
          </a:p>
          <a:p>
            <a:pPr marL="0" indent="0">
              <a:buFont typeface="Arial" panose="020B0604020202020204" pitchFamily="34" charset="0"/>
              <a:buNone/>
            </a:pPr>
            <a:r>
              <a:rPr lang="en-US" b="1" dirty="0"/>
              <a:t>We can help!!!</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THAT ARROW ON THIS SLIDE IS US!</a:t>
            </a:r>
          </a:p>
          <a:p>
            <a:pPr marL="171450" indent="-171450">
              <a:buFont typeface="Arial" panose="020B0604020202020204" pitchFamily="34" charset="0"/>
              <a:buChar char="•"/>
            </a:pPr>
            <a:r>
              <a:rPr lang="en-US" b="1" dirty="0"/>
              <a:t>The same modeling and coaching that we do for children </a:t>
            </a:r>
            <a:r>
              <a:rPr lang="en-US" b="1" u="sng" dirty="0"/>
              <a:t>will help a trauma survivor </a:t>
            </a:r>
            <a:r>
              <a:rPr lang="en-US" b="1" dirty="0"/>
              <a:t>to re-integrate their brain.</a:t>
            </a:r>
          </a:p>
          <a:p>
            <a:endParaRPr lang="en-US" b="1" dirty="0"/>
          </a:p>
          <a:p>
            <a:r>
              <a:rPr lang="en-US" b="1" i="1" dirty="0"/>
              <a:t>Think of the opportunities we have to be therapeutic to trauma survivors. </a:t>
            </a:r>
          </a:p>
          <a:p>
            <a:pPr marL="171450" indent="-171450">
              <a:buFont typeface="Arial" panose="020B0604020202020204" pitchFamily="34" charset="0"/>
              <a:buChar char="•"/>
            </a:pPr>
            <a:r>
              <a:rPr lang="en-US" b="1" i="1" dirty="0"/>
              <a:t>When you improve brain integration by building resilience in a parent, you are also treating their child – building resilience in 2 generations! </a:t>
            </a:r>
          </a:p>
          <a:p>
            <a:pPr marL="171450" indent="-171450">
              <a:buFont typeface="Arial" panose="020B0604020202020204" pitchFamily="34" charset="0"/>
              <a:buChar char="•"/>
            </a:pPr>
            <a:r>
              <a:rPr lang="en-US" b="1" i="1" dirty="0"/>
              <a:t>This is the exciting part of what we get to do to help these families. </a:t>
            </a:r>
          </a:p>
          <a:p>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42</a:t>
            </a:fld>
            <a:endParaRPr lang="en-US" dirty="0"/>
          </a:p>
        </p:txBody>
      </p:sp>
    </p:spTree>
    <p:extLst>
      <p:ext uri="{BB962C8B-B14F-4D97-AF65-F5344CB8AC3E}">
        <p14:creationId xmlns:p14="http://schemas.microsoft.com/office/powerpoint/2010/main" val="1164421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here are the goals that we can set for building resilience for an adult trauma survivor: </a:t>
            </a:r>
          </a:p>
          <a:p>
            <a:endParaRPr lang="en-US" b="1" dirty="0"/>
          </a:p>
          <a:p>
            <a:pPr marL="171450" indent="-171450">
              <a:buFont typeface="Arial" panose="020B0604020202020204" pitchFamily="34" charset="0"/>
              <a:buChar char="•"/>
            </a:pPr>
            <a:r>
              <a:rPr lang="en-US" b="1" dirty="0">
                <a:solidFill>
                  <a:schemeClr val="tx1"/>
                </a:solidFill>
              </a:rPr>
              <a:t>Help encourage them to have a strong supportive adult peer: studies show how important this is       </a:t>
            </a:r>
          </a:p>
          <a:p>
            <a:pPr marL="0" indent="0">
              <a:buFont typeface="Arial" panose="020B0604020202020204" pitchFamily="34" charset="0"/>
              <a:buNone/>
            </a:pPr>
            <a:r>
              <a:rPr lang="en-US" b="1" dirty="0">
                <a:solidFill>
                  <a:schemeClr val="tx1"/>
                </a:solidFill>
              </a:rPr>
              <a:t>  </a:t>
            </a:r>
          </a:p>
          <a:p>
            <a:pPr marL="171450" indent="-171450">
              <a:buFont typeface="Arial" panose="020B0604020202020204" pitchFamily="34" charset="0"/>
              <a:buChar char="•"/>
            </a:pPr>
            <a:r>
              <a:rPr lang="en-US" b="1" dirty="0">
                <a:solidFill>
                  <a:schemeClr val="tx1"/>
                </a:solidFill>
              </a:rPr>
              <a:t>Counseling is recommended and is evidence-based especially when performed by a specifically trained trauma counselor.</a:t>
            </a:r>
          </a:p>
          <a:p>
            <a:pPr marL="171450" indent="-171450">
              <a:buFont typeface="Arial" panose="020B0604020202020204" pitchFamily="34" charset="0"/>
              <a:buChar char="•"/>
            </a:pPr>
            <a:endParaRPr lang="en-US" b="1" dirty="0">
              <a:solidFill>
                <a:schemeClr val="tx1"/>
              </a:solidFill>
            </a:endParaRPr>
          </a:p>
          <a:p>
            <a:pPr marL="171450" indent="-171450">
              <a:buFont typeface="Arial" panose="020B0604020202020204" pitchFamily="34" charset="0"/>
              <a:buChar char="•"/>
            </a:pPr>
            <a:r>
              <a:rPr lang="en-US" b="1" dirty="0">
                <a:solidFill>
                  <a:schemeClr val="tx1"/>
                </a:solidFill>
              </a:rPr>
              <a:t>We can encourage them to build “upper brain” functions even during stressful times. </a:t>
            </a:r>
          </a:p>
          <a:p>
            <a:pPr marL="171450" indent="-171450">
              <a:buFont typeface="Arial" panose="020B0604020202020204" pitchFamily="34" charset="0"/>
              <a:buChar char="•"/>
            </a:pPr>
            <a:endParaRPr lang="en-US" b="1" dirty="0">
              <a:solidFill>
                <a:schemeClr val="tx1"/>
              </a:solidFill>
            </a:endParaRPr>
          </a:p>
          <a:p>
            <a:pPr marL="171450" indent="-171450">
              <a:buFont typeface="Arial" panose="020B0604020202020204" pitchFamily="34" charset="0"/>
              <a:buChar char="•"/>
            </a:pPr>
            <a:r>
              <a:rPr lang="en-US" b="1" dirty="0">
                <a:solidFill>
                  <a:schemeClr val="tx1"/>
                </a:solidFill>
              </a:rPr>
              <a:t>And it is very important for them to know what triggers their trauma and how they can de-escalate.</a:t>
            </a:r>
          </a:p>
          <a:p>
            <a:endParaRPr lang="en-US" b="1" dirty="0"/>
          </a:p>
          <a:p>
            <a:endParaRPr lang="en-US" b="1" i="1" dirty="0"/>
          </a:p>
        </p:txBody>
      </p:sp>
      <p:sp>
        <p:nvSpPr>
          <p:cNvPr id="4" name="Slide Number Placeholder 3"/>
          <p:cNvSpPr>
            <a:spLocks noGrp="1"/>
          </p:cNvSpPr>
          <p:nvPr>
            <p:ph type="sldNum" sz="quarter" idx="10"/>
          </p:nvPr>
        </p:nvSpPr>
        <p:spPr/>
        <p:txBody>
          <a:bodyPr/>
          <a:lstStyle/>
          <a:p>
            <a:fld id="{FDF1EF03-1D6F-2B45-8B63-B45D77E5CF11}" type="slidenum">
              <a:rPr lang="en-US" smtClean="0"/>
              <a:t>43</a:t>
            </a:fld>
            <a:endParaRPr lang="en-US" dirty="0"/>
          </a:p>
        </p:txBody>
      </p:sp>
    </p:spTree>
    <p:extLst>
      <p:ext uri="{BB962C8B-B14F-4D97-AF65-F5344CB8AC3E}">
        <p14:creationId xmlns:p14="http://schemas.microsoft.com/office/powerpoint/2010/main" val="4106808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here are some of the tools that we can use to help our parents that struggle with traumatic stress</a:t>
            </a:r>
          </a:p>
          <a:p>
            <a:endParaRPr lang="en-US" b="1" dirty="0"/>
          </a:p>
          <a:p>
            <a:pPr marL="171450" indent="-171450">
              <a:buFont typeface="Arial" panose="020B0604020202020204" pitchFamily="34" charset="0"/>
              <a:buChar char="•"/>
            </a:pPr>
            <a:r>
              <a:rPr lang="en-US" b="1" dirty="0"/>
              <a:t>Encourage connection with an adult peer: We will talk about the </a:t>
            </a:r>
            <a:r>
              <a:rPr lang="en-US" sz="1100" b="1" u="sng" dirty="0"/>
              <a:t>Circle of Support</a:t>
            </a:r>
            <a:r>
              <a:rPr lang="en-US" b="1" dirty="0"/>
              <a:t> in a moment and this is a great tool for this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Help encourage counseling if they need it and let us PCP’s know</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Role model integrated behavior and label what you are doing: connecting the parts of the brain. Encourage repetition.</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Help them to understand their triggers and learn how to de-escalate through mindfulness, grounding. Again, we will discuss this later.</a:t>
            </a:r>
          </a:p>
        </p:txBody>
      </p:sp>
      <p:sp>
        <p:nvSpPr>
          <p:cNvPr id="4" name="Slide Number Placeholder 3"/>
          <p:cNvSpPr>
            <a:spLocks noGrp="1"/>
          </p:cNvSpPr>
          <p:nvPr>
            <p:ph type="sldNum" sz="quarter" idx="10"/>
          </p:nvPr>
        </p:nvSpPr>
        <p:spPr/>
        <p:txBody>
          <a:bodyPr/>
          <a:lstStyle/>
          <a:p>
            <a:fld id="{FDF1EF03-1D6F-2B45-8B63-B45D77E5CF11}" type="slidenum">
              <a:rPr lang="en-US" smtClean="0"/>
              <a:t>44</a:t>
            </a:fld>
            <a:endParaRPr lang="en-US" dirty="0"/>
          </a:p>
        </p:txBody>
      </p:sp>
    </p:spTree>
    <p:extLst>
      <p:ext uri="{BB962C8B-B14F-4D97-AF65-F5344CB8AC3E}">
        <p14:creationId xmlns:p14="http://schemas.microsoft.com/office/powerpoint/2010/main" val="4199122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 . . What might this look like?</a:t>
            </a:r>
          </a:p>
          <a:p>
            <a:endParaRPr lang="en-US" b="1" i="1" dirty="0"/>
          </a:p>
          <a:p>
            <a:r>
              <a:rPr lang="en-US" b="1" dirty="0"/>
              <a:t>Think about this:</a:t>
            </a:r>
          </a:p>
          <a:p>
            <a:pPr marL="171450" indent="-171450">
              <a:buFont typeface="Arial" panose="020B0604020202020204" pitchFamily="34" charset="0"/>
              <a:buChar char="•"/>
            </a:pPr>
            <a:r>
              <a:rPr lang="en-US" b="1" dirty="0"/>
              <a:t>You may be struggling with a family in meeting your OT, PT or speech goals because the family is not following through, </a:t>
            </a:r>
          </a:p>
          <a:p>
            <a:pPr marL="171450" lvl="0" indent="-171450">
              <a:buFont typeface="Arial" panose="020B0604020202020204" pitchFamily="34" charset="0"/>
              <a:buChar char="•"/>
            </a:pPr>
            <a:r>
              <a:rPr lang="en-US" b="1" dirty="0"/>
              <a:t>Think about how this might be a side effect of trauma. </a:t>
            </a:r>
          </a:p>
          <a:p>
            <a:pPr marL="0" lvl="0" indent="0">
              <a:buFont typeface="Arial" panose="020B0604020202020204" pitchFamily="34" charset="0"/>
              <a:buNone/>
            </a:pPr>
            <a:endParaRPr lang="en-US" b="1" dirty="0">
              <a:solidFill>
                <a:schemeClr val="tx1"/>
              </a:solidFill>
            </a:endParaRPr>
          </a:p>
          <a:p>
            <a:pPr marL="0" lvl="0" indent="0">
              <a:buFont typeface="Arial" panose="020B0604020202020204" pitchFamily="34" charset="0"/>
              <a:buNone/>
            </a:pPr>
            <a:r>
              <a:rPr lang="en-US" b="1" dirty="0">
                <a:solidFill>
                  <a:schemeClr val="tx1"/>
                </a:solidFill>
              </a:rPr>
              <a:t>Here is a potential scenario: mother doesn’t follow through with the prescribed work for her child because, in her mind, she is imposing limits and control over her child, which makes her child unhappy</a:t>
            </a:r>
          </a:p>
          <a:p>
            <a:pPr marL="628650" lvl="1" indent="-171450">
              <a:buFont typeface="Arial" panose="020B0604020202020204" pitchFamily="34" charset="0"/>
              <a:buChar char="•"/>
            </a:pPr>
            <a:r>
              <a:rPr lang="en-US" b="1" dirty="0">
                <a:solidFill>
                  <a:schemeClr val="tx1"/>
                </a:solidFill>
              </a:rPr>
              <a:t>In her childhood, when she was experiencing trauma, she was in a position of having no control. </a:t>
            </a:r>
          </a:p>
          <a:p>
            <a:pPr marL="628650" lvl="1" indent="-171450">
              <a:buFont typeface="Arial" panose="020B0604020202020204" pitchFamily="34" charset="0"/>
              <a:buChar char="•"/>
            </a:pPr>
            <a:r>
              <a:rPr lang="en-US" b="1" dirty="0">
                <a:solidFill>
                  <a:schemeClr val="tx1"/>
                </a:solidFill>
              </a:rPr>
              <a:t>When she pushes her son to do things he doesn’t want to do, this upsets him and triggers her trauma memories, causing her to freeze and not follow through. </a:t>
            </a:r>
          </a:p>
          <a:p>
            <a:pPr marL="628650" lvl="1" indent="-171450">
              <a:buFont typeface="Arial" panose="020B0604020202020204" pitchFamily="34" charset="0"/>
              <a:buChar char="•"/>
            </a:pPr>
            <a:r>
              <a:rPr lang="en-US" b="1" dirty="0">
                <a:solidFill>
                  <a:schemeClr val="tx1"/>
                </a:solidFill>
              </a:rPr>
              <a:t>You can help her to recognize this pattern and de-escalate when he gets upset, </a:t>
            </a:r>
          </a:p>
          <a:p>
            <a:pPr marL="628650" lvl="1" indent="-171450">
              <a:buFont typeface="Arial" panose="020B0604020202020204" pitchFamily="34" charset="0"/>
              <a:buChar char="•"/>
            </a:pPr>
            <a:r>
              <a:rPr lang="en-US" b="1" dirty="0">
                <a:solidFill>
                  <a:schemeClr val="tx1"/>
                </a:solidFill>
              </a:rPr>
              <a:t>You can help her work through these issues:</a:t>
            </a:r>
          </a:p>
          <a:p>
            <a:pPr marL="1085850" lvl="2" indent="-171450">
              <a:buFont typeface="Arial" panose="020B0604020202020204" pitchFamily="34" charset="0"/>
              <a:buChar char="•"/>
            </a:pPr>
            <a:r>
              <a:rPr lang="en-US" b="1" dirty="0">
                <a:solidFill>
                  <a:schemeClr val="tx1"/>
                </a:solidFill>
              </a:rPr>
              <a:t>To learn that raising expectations for his behavior </a:t>
            </a:r>
          </a:p>
          <a:p>
            <a:pPr marL="1085850" lvl="2" indent="-171450">
              <a:buFont typeface="Arial" panose="020B0604020202020204" pitchFamily="34" charset="0"/>
              <a:buChar char="•"/>
            </a:pPr>
            <a:r>
              <a:rPr lang="en-US" b="1" dirty="0">
                <a:solidFill>
                  <a:schemeClr val="tx1"/>
                </a:solidFill>
              </a:rPr>
              <a:t>and challenging him is actually showing love to her son, not control.</a:t>
            </a:r>
            <a:endParaRPr lang="en-US" b="1"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You may need to change your priority of treatment to include addressing the trauma effects on the family, so that you can adequately address your other goals</a:t>
            </a:r>
          </a:p>
          <a:p>
            <a:endParaRPr lang="en-US" b="1" dirty="0"/>
          </a:p>
          <a:p>
            <a:r>
              <a:rPr lang="en-US" b="1" dirty="0"/>
              <a:t>I WANT TO SAY THAT AGAIN WITH A LITTLE MORE EMPHASIS:</a:t>
            </a:r>
          </a:p>
          <a:p>
            <a:pPr marL="171450" indent="-171450">
              <a:buFont typeface="Arial" panose="020B0604020202020204" pitchFamily="34" charset="0"/>
              <a:buChar char="•"/>
            </a:pPr>
            <a:r>
              <a:rPr lang="en-US" b="1" dirty="0"/>
              <a:t>You may have specific PT, OT or speech goals </a:t>
            </a:r>
            <a:r>
              <a:rPr lang="en-US" b="1" u="sng" dirty="0"/>
              <a:t>for the child</a:t>
            </a:r>
            <a:r>
              <a:rPr lang="en-US" b="1" dirty="0"/>
              <a:t>, but your </a:t>
            </a:r>
            <a:r>
              <a:rPr lang="en-US" b="1" u="sng" dirty="0"/>
              <a:t>biggest therapeutic success might be helping the parent learn brain integration and upper brain functionality</a:t>
            </a:r>
            <a:r>
              <a:rPr lang="en-US" b="1" dirty="0"/>
              <a:t>. This is a huge accomplishment for a trauma survivor. </a:t>
            </a:r>
          </a:p>
          <a:p>
            <a:endParaRPr lang="en-US" dirty="0"/>
          </a:p>
        </p:txBody>
      </p:sp>
      <p:sp>
        <p:nvSpPr>
          <p:cNvPr id="4" name="Slide Number Placeholder 3"/>
          <p:cNvSpPr>
            <a:spLocks noGrp="1"/>
          </p:cNvSpPr>
          <p:nvPr>
            <p:ph type="sldNum" sz="quarter" idx="5"/>
          </p:nvPr>
        </p:nvSpPr>
        <p:spPr/>
        <p:txBody>
          <a:bodyPr/>
          <a:lstStyle/>
          <a:p>
            <a:fld id="{FDF1EF03-1D6F-2B45-8B63-B45D77E5CF11}" type="slidenum">
              <a:rPr lang="en-US" smtClean="0"/>
              <a:t>45</a:t>
            </a:fld>
            <a:endParaRPr lang="en-US" dirty="0"/>
          </a:p>
        </p:txBody>
      </p:sp>
    </p:spTree>
    <p:extLst>
      <p:ext uri="{BB962C8B-B14F-4D97-AF65-F5344CB8AC3E}">
        <p14:creationId xmlns:p14="http://schemas.microsoft.com/office/powerpoint/2010/main" val="3901856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far, I’ve just laid the foundation for resilience building: </a:t>
            </a:r>
          </a:p>
          <a:p>
            <a:pPr marL="171450" indent="-171450">
              <a:buFont typeface="Arial" panose="020B0604020202020204" pitchFamily="34" charset="0"/>
              <a:buChar char="•"/>
            </a:pPr>
            <a:r>
              <a:rPr lang="en-US" b="1" dirty="0"/>
              <a:t>explaining the basis for targeting ACEs</a:t>
            </a:r>
          </a:p>
          <a:p>
            <a:pPr marL="171450" indent="-171450">
              <a:buFont typeface="Arial" panose="020B0604020202020204" pitchFamily="34" charset="0"/>
              <a:buChar char="•"/>
            </a:pPr>
            <a:r>
              <a:rPr lang="en-US" b="1" dirty="0"/>
              <a:t>showing the evidence for why we are building resilience, </a:t>
            </a:r>
          </a:p>
          <a:p>
            <a:pPr marL="171450" indent="-171450">
              <a:buFont typeface="Arial" panose="020B0604020202020204" pitchFamily="34" charset="0"/>
              <a:buChar char="•"/>
            </a:pPr>
            <a:r>
              <a:rPr lang="en-US" b="1" dirty="0"/>
              <a:t>and some of the science of how it works both for children and for trauma survivors</a:t>
            </a:r>
          </a:p>
          <a:p>
            <a:pPr marL="171450" indent="-171450">
              <a:buFont typeface="Arial" panose="020B0604020202020204" pitchFamily="34" charset="0"/>
              <a:buChar char="•"/>
            </a:pPr>
            <a:endParaRPr lang="en-US"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So, let’s take some time to see if you have any questions.</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FDF1EF03-1D6F-2B45-8B63-B45D77E5CF11}" type="slidenum">
              <a:rPr lang="en-US" smtClean="0"/>
              <a:t>46</a:t>
            </a:fld>
            <a:endParaRPr lang="en-US" dirty="0"/>
          </a:p>
        </p:txBody>
      </p:sp>
    </p:spTree>
    <p:extLst>
      <p:ext uri="{BB962C8B-B14F-4D97-AF65-F5344CB8AC3E}">
        <p14:creationId xmlns:p14="http://schemas.microsoft.com/office/powerpoint/2010/main" val="968106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 . . . How do we build resilience.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These are a few of the tools that we taught to the pediatricians.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All the tools the we are demonstrating today are: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Evidence-based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Designed to be easily understandable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Designed to be brief: to be delivered within 2-3 minutes in our office settings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 am going to give you 8 examples of tools that I use in my office every day.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 don’t expect that you would use all of them, but start with one that resonates with you, and start talking about it with your families.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It will become easier to bring up the subject of resilience over time, and then you will find specific circumstance in which you will bring the subject up. </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F1EF03-1D6F-2B45-8B63-B45D77E5CF11}" type="slidenum">
              <a:rPr lang="en-US" smtClean="0"/>
              <a:t>47</a:t>
            </a:fld>
            <a:endParaRPr lang="en-US" dirty="0"/>
          </a:p>
        </p:txBody>
      </p:sp>
    </p:spTree>
    <p:extLst>
      <p:ext uri="{BB962C8B-B14F-4D97-AF65-F5344CB8AC3E}">
        <p14:creationId xmlns:p14="http://schemas.microsoft.com/office/powerpoint/2010/main" val="37279010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b="1" kern="1200" dirty="0">
                <a:solidFill>
                  <a:schemeClr val="tx1"/>
                </a:solidFill>
                <a:effectLst/>
                <a:latin typeface="+mn-lt"/>
                <a:ea typeface="+mn-ea"/>
                <a:cs typeface="+mn-cs"/>
              </a:rPr>
              <a:t>Ken Ginsburg, a pediatrician and adolescent specialist, who has researched and written extensively on resilience. </a:t>
            </a:r>
          </a:p>
          <a:p>
            <a:pPr marL="171450" lvl="0" indent="-171450" algn="l">
              <a:buFont typeface="Arial" panose="020B0604020202020204" pitchFamily="34" charset="0"/>
              <a:buChar char="•"/>
            </a:pPr>
            <a:r>
              <a:rPr lang="en-US" sz="1200" b="1" kern="1200" dirty="0">
                <a:solidFill>
                  <a:schemeClr val="tx1"/>
                </a:solidFill>
                <a:effectLst/>
                <a:latin typeface="+mn-lt"/>
                <a:ea typeface="+mn-ea"/>
                <a:cs typeface="+mn-cs"/>
              </a:rPr>
              <a:t>The 7 C’s is a clever way for us to teach our families what the components of resilience are.</a:t>
            </a:r>
          </a:p>
          <a:p>
            <a:pPr marL="171450" lvl="0" indent="-171450" algn="l">
              <a:buFont typeface="Arial" panose="020B0604020202020204" pitchFamily="34" charset="0"/>
              <a:buChar char="•"/>
            </a:pPr>
            <a:r>
              <a:rPr lang="en-US" sz="1200" b="1" kern="1200" dirty="0">
                <a:solidFill>
                  <a:schemeClr val="tx1"/>
                </a:solidFill>
                <a:effectLst/>
                <a:latin typeface="+mn-lt"/>
                <a:ea typeface="+mn-ea"/>
                <a:cs typeface="+mn-cs"/>
              </a:rPr>
              <a:t>Children’s Health Alliance adopted the 7 C’s as a tool to explain the goals of building resilience.</a:t>
            </a:r>
          </a:p>
          <a:p>
            <a:pPr marL="171450" lvl="0" indent="-171450" algn="l">
              <a:buFont typeface="Arial" panose="020B0604020202020204" pitchFamily="34" charset="0"/>
              <a:buChar char="•"/>
            </a:pPr>
            <a:r>
              <a:rPr lang="en-US" sz="1200" b="1" kern="1200" dirty="0">
                <a:solidFill>
                  <a:schemeClr val="tx1"/>
                </a:solidFill>
                <a:effectLst/>
                <a:latin typeface="+mn-lt"/>
                <a:ea typeface="+mn-ea"/>
                <a:cs typeface="+mn-cs"/>
              </a:rPr>
              <a:t>When I talk with families, it is easier to talk about the </a:t>
            </a:r>
            <a:r>
              <a:rPr lang="en-US" sz="1200" b="1" u="sng" kern="1200" dirty="0">
                <a:solidFill>
                  <a:schemeClr val="tx1"/>
                </a:solidFill>
                <a:effectLst/>
                <a:latin typeface="+mn-lt"/>
                <a:ea typeface="+mn-ea"/>
                <a:cs typeface="+mn-cs"/>
              </a:rPr>
              <a:t>7 C’s</a:t>
            </a:r>
            <a:r>
              <a:rPr lang="en-US" sz="1200" b="1" kern="1200" dirty="0">
                <a:solidFill>
                  <a:schemeClr val="tx1"/>
                </a:solidFill>
                <a:effectLst/>
                <a:latin typeface="+mn-lt"/>
                <a:ea typeface="+mn-ea"/>
                <a:cs typeface="+mn-cs"/>
              </a:rPr>
              <a:t>, than to list the </a:t>
            </a:r>
            <a:r>
              <a:rPr lang="en-US" sz="1200" b="1" u="sng" kern="1200" dirty="0">
                <a:solidFill>
                  <a:schemeClr val="tx1"/>
                </a:solidFill>
                <a:effectLst/>
                <a:latin typeface="+mn-lt"/>
                <a:ea typeface="+mn-ea"/>
                <a:cs typeface="+mn-cs"/>
              </a:rPr>
              <a:t>14 features </a:t>
            </a:r>
            <a:r>
              <a:rPr lang="en-US" sz="1200" b="1" kern="1200" dirty="0">
                <a:solidFill>
                  <a:schemeClr val="tx1"/>
                </a:solidFill>
                <a:effectLst/>
                <a:latin typeface="+mn-lt"/>
                <a:ea typeface="+mn-ea"/>
                <a:cs typeface="+mn-cs"/>
              </a:rPr>
              <a:t>of resilience listed on the previous slide.</a:t>
            </a:r>
          </a:p>
          <a:p>
            <a:pPr lvl="0" algn="l"/>
            <a:endParaRPr lang="en-US" sz="1200" b="1" kern="1200" dirty="0">
              <a:solidFill>
                <a:schemeClr val="tx1"/>
              </a:solidFill>
              <a:effectLst/>
              <a:latin typeface="+mn-lt"/>
              <a:ea typeface="+mn-ea"/>
              <a:cs typeface="+mn-cs"/>
            </a:endParaRPr>
          </a:p>
          <a:p>
            <a:pPr lvl="0" algn="l"/>
            <a:r>
              <a:rPr lang="en-US" sz="1200" b="1" kern="1200" dirty="0">
                <a:solidFill>
                  <a:schemeClr val="tx1"/>
                </a:solidFill>
                <a:effectLst/>
                <a:latin typeface="+mn-lt"/>
                <a:ea typeface="+mn-ea"/>
                <a:cs typeface="+mn-cs"/>
              </a:rPr>
              <a:t>Nobody has all of these features, be we can all set these as realistic goals as we build our own resilience. </a:t>
            </a:r>
          </a:p>
          <a:p>
            <a:endParaRPr lang="en-US" b="1" dirty="0"/>
          </a:p>
          <a:p>
            <a:r>
              <a:rPr lang="en-US" b="1" dirty="0"/>
              <a:t>Competence: what you do well:  academics, art, athletics, being a good friend, listening . . .</a:t>
            </a:r>
          </a:p>
          <a:p>
            <a:r>
              <a:rPr lang="en-US" b="1" dirty="0"/>
              <a:t>Confidence: often comes from our competence, having the strength to try new things</a:t>
            </a:r>
          </a:p>
          <a:p>
            <a:endParaRPr lang="en-US" b="1" dirty="0"/>
          </a:p>
          <a:p>
            <a:r>
              <a:rPr lang="en-US" b="1" dirty="0"/>
              <a:t>Connection: relationships are important, and provide support and strength for the individual</a:t>
            </a:r>
          </a:p>
          <a:p>
            <a:r>
              <a:rPr lang="en-US" b="1" dirty="0"/>
              <a:t>Character: having a sense of right and wrong, knowing who you are: family, culture, values, faith</a:t>
            </a:r>
          </a:p>
          <a:p>
            <a:endParaRPr lang="en-US" b="1" dirty="0"/>
          </a:p>
          <a:p>
            <a:r>
              <a:rPr lang="en-US" b="1" dirty="0"/>
              <a:t>Contribution: the ability to help others, make your world a better place</a:t>
            </a:r>
          </a:p>
          <a:p>
            <a:r>
              <a:rPr lang="en-US" b="1" dirty="0"/>
              <a:t>Coping: having healthy ways to get through a crisis or challenge</a:t>
            </a:r>
          </a:p>
          <a:p>
            <a:r>
              <a:rPr lang="en-US" b="1" dirty="0"/>
              <a:t>Control: knowing how to maintain your self control, but also having the skills to be able to advocate for yourself or others in controlling your environment</a:t>
            </a:r>
          </a:p>
        </p:txBody>
      </p:sp>
      <p:sp>
        <p:nvSpPr>
          <p:cNvPr id="4" name="Slide Number Placeholder 3"/>
          <p:cNvSpPr>
            <a:spLocks noGrp="1"/>
          </p:cNvSpPr>
          <p:nvPr>
            <p:ph type="sldNum" sz="quarter" idx="10"/>
          </p:nvPr>
        </p:nvSpPr>
        <p:spPr/>
        <p:txBody>
          <a:bodyPr/>
          <a:lstStyle/>
          <a:p>
            <a:fld id="{FDF1EF03-1D6F-2B45-8B63-B45D77E5CF11}" type="slidenum">
              <a:rPr lang="en-US" smtClean="0"/>
              <a:t>48</a:t>
            </a:fld>
            <a:endParaRPr lang="en-US" dirty="0"/>
          </a:p>
        </p:txBody>
      </p:sp>
    </p:spTree>
    <p:extLst>
      <p:ext uri="{BB962C8B-B14F-4D97-AF65-F5344CB8AC3E}">
        <p14:creationId xmlns:p14="http://schemas.microsoft.com/office/powerpoint/2010/main" val="1545478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dirty="0"/>
              <a:t>Our first tool is to simply introduce the topic of resilience: Have you heard of resilience? </a:t>
            </a:r>
          </a:p>
          <a:p>
            <a:pPr marL="342900" indent="-342900">
              <a:buFont typeface="Arial" panose="020B0604020202020204" pitchFamily="34" charset="0"/>
              <a:buChar char="•"/>
            </a:pPr>
            <a:r>
              <a:rPr lang="en-US" sz="2000" b="1" dirty="0"/>
              <a:t>Define it:</a:t>
            </a:r>
          </a:p>
          <a:p>
            <a:pPr lvl="2">
              <a:spcBef>
                <a:spcPts val="0"/>
              </a:spcBef>
            </a:pPr>
            <a:r>
              <a:rPr lang="en-US" sz="2000" b="1" dirty="0"/>
              <a:t>The ability to face a challenge,</a:t>
            </a:r>
          </a:p>
          <a:p>
            <a:pPr lvl="2">
              <a:spcBef>
                <a:spcPts val="0"/>
              </a:spcBef>
            </a:pPr>
            <a:r>
              <a:rPr lang="en-US" sz="2000" b="1" dirty="0"/>
              <a:t>Meet that challenge, and</a:t>
            </a:r>
          </a:p>
          <a:p>
            <a:pPr lvl="2">
              <a:spcBef>
                <a:spcPts val="0"/>
              </a:spcBef>
            </a:pPr>
            <a:r>
              <a:rPr lang="en-US" sz="2000" b="1" u="sng" dirty="0"/>
              <a:t>Become stronger </a:t>
            </a:r>
            <a:r>
              <a:rPr lang="en-US" sz="2000" b="1" dirty="0"/>
              <a:t>in the process </a:t>
            </a:r>
          </a:p>
          <a:p>
            <a:pPr lvl="3">
              <a:spcBef>
                <a:spcPts val="0"/>
              </a:spcBef>
            </a:pPr>
            <a:endParaRPr lang="en-US" sz="2000" b="1" dirty="0"/>
          </a:p>
          <a:p>
            <a:pPr marL="0" indent="0">
              <a:buNone/>
            </a:pPr>
            <a:r>
              <a:rPr lang="en-US" sz="2000" b="1" dirty="0"/>
              <a:t>Explain how it helps:</a:t>
            </a:r>
          </a:p>
          <a:p>
            <a:pPr lvl="2">
              <a:spcBef>
                <a:spcPts val="0"/>
              </a:spcBef>
            </a:pPr>
            <a:r>
              <a:rPr lang="en-US" sz="2000" b="1" dirty="0"/>
              <a:t>Resilience builds optimism</a:t>
            </a:r>
          </a:p>
          <a:p>
            <a:pPr lvl="2">
              <a:spcBef>
                <a:spcPts val="0"/>
              </a:spcBef>
            </a:pPr>
            <a:r>
              <a:rPr lang="en-US" sz="2000" b="1" dirty="0"/>
              <a:t>Improves meaningful relationships</a:t>
            </a:r>
          </a:p>
          <a:p>
            <a:pPr lvl="2">
              <a:spcBef>
                <a:spcPts val="0"/>
              </a:spcBef>
            </a:pPr>
            <a:r>
              <a:rPr lang="en-US" sz="2000" b="1" dirty="0"/>
              <a:t>Reduces anxiety and depression</a:t>
            </a:r>
          </a:p>
          <a:p>
            <a:pPr lvl="2">
              <a:spcBef>
                <a:spcPts val="0"/>
              </a:spcBef>
            </a:pPr>
            <a:r>
              <a:rPr lang="en-US" sz="2000" b="1" dirty="0"/>
              <a:t>If you build it in your child, it will improve their performance in school</a:t>
            </a:r>
          </a:p>
          <a:p>
            <a:pPr lvl="3">
              <a:spcBef>
                <a:spcPts val="0"/>
              </a:spcBef>
            </a:pPr>
            <a:endParaRPr lang="en-US" sz="2000" b="1" dirty="0"/>
          </a:p>
          <a:p>
            <a:r>
              <a:rPr lang="en-US" sz="2000" b="1" dirty="0"/>
              <a:t>Use a metaphor:</a:t>
            </a:r>
          </a:p>
          <a:p>
            <a:r>
              <a:rPr lang="en-US" sz="2000" b="1" dirty="0"/>
              <a:t>		Basketball</a:t>
            </a:r>
          </a:p>
          <a:p>
            <a:r>
              <a:rPr lang="en-US" sz="2000" b="1" dirty="0"/>
              <a:t>		Butterfly in a cocoon</a:t>
            </a:r>
          </a:p>
          <a:p>
            <a:r>
              <a:rPr lang="en-US" sz="2000" b="1" dirty="0"/>
              <a:t>		Girl riding a bike</a:t>
            </a:r>
          </a:p>
          <a:p>
            <a:endParaRPr lang="en-US" dirty="0"/>
          </a:p>
        </p:txBody>
      </p:sp>
      <p:sp>
        <p:nvSpPr>
          <p:cNvPr id="4" name="Slide Number Placeholder 3"/>
          <p:cNvSpPr>
            <a:spLocks noGrp="1"/>
          </p:cNvSpPr>
          <p:nvPr>
            <p:ph type="sldNum" sz="quarter" idx="5"/>
          </p:nvPr>
        </p:nvSpPr>
        <p:spPr/>
        <p:txBody>
          <a:bodyPr/>
          <a:lstStyle/>
          <a:p>
            <a:fld id="{FDF1EF03-1D6F-2B45-8B63-B45D77E5CF11}" type="slidenum">
              <a:rPr lang="en-US" smtClean="0"/>
              <a:t>49</a:t>
            </a:fld>
            <a:endParaRPr lang="en-US" dirty="0"/>
          </a:p>
        </p:txBody>
      </p:sp>
    </p:spTree>
    <p:extLst>
      <p:ext uri="{BB962C8B-B14F-4D97-AF65-F5344CB8AC3E}">
        <p14:creationId xmlns:p14="http://schemas.microsoft.com/office/powerpoint/2010/main" val="3003296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The second introductory question is “What are your strengths?”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Now in my office, there are 2 scenarios where this may happen:</a:t>
            </a:r>
          </a:p>
          <a:p>
            <a:pPr marL="0" indent="0">
              <a:buFont typeface="Arial" panose="020B0604020202020204" pitchFamily="34" charset="0"/>
              <a:buNone/>
            </a:pPr>
            <a:endParaRPr lang="en-US" b="1" dirty="0"/>
          </a:p>
          <a:p>
            <a:r>
              <a:rPr lang="en-US" b="1" dirty="0"/>
              <a:t>1. When I have a parent of a younger child, my goal is to help the parents find their strengths, and also to coach them to find the strengths of their child – whatever the age</a:t>
            </a:r>
          </a:p>
          <a:p>
            <a:pPr marL="171450" indent="-171450">
              <a:buFont typeface="Arial" panose="020B0604020202020204" pitchFamily="34" charset="0"/>
              <a:buChar char="•"/>
            </a:pPr>
            <a:r>
              <a:rPr lang="en-US" b="1" dirty="0"/>
              <a:t>Remember you will see things in them that they don’t see or believe in themselves. </a:t>
            </a:r>
          </a:p>
          <a:p>
            <a:pPr marL="171450" indent="-171450">
              <a:buFont typeface="Arial" panose="020B0604020202020204" pitchFamily="34" charset="0"/>
              <a:buChar char="•"/>
            </a:pPr>
            <a:r>
              <a:rPr lang="en-US" b="1" dirty="0"/>
              <a:t>Keep telling them their strengths so that they can own it.</a:t>
            </a:r>
          </a:p>
          <a:p>
            <a:endParaRPr lang="en-US" b="1" dirty="0"/>
          </a:p>
          <a:p>
            <a:pPr marL="0" indent="0">
              <a:buFont typeface="Arial" panose="020B0604020202020204" pitchFamily="34" charset="0"/>
              <a:buNone/>
            </a:pPr>
            <a:r>
              <a:rPr lang="en-US" b="1" dirty="0"/>
              <a:t>2. When the child is old enough (grade school or older) I will ask the child what their strengths are. Then their parent.</a:t>
            </a:r>
          </a:p>
          <a:p>
            <a:pPr marL="171450" indent="-171450">
              <a:buFont typeface="Arial" panose="020B0604020202020204" pitchFamily="34" charset="0"/>
              <a:buChar char="•"/>
            </a:pPr>
            <a:r>
              <a:rPr lang="en-US" b="1" dirty="0"/>
              <a:t>The child will be concrete, the adult more abstract, but both are important.</a:t>
            </a:r>
          </a:p>
          <a:p>
            <a:pPr marL="171450" indent="-171450">
              <a:buFont typeface="Arial" panose="020B0604020202020204" pitchFamily="34" charset="0"/>
              <a:buChar char="•"/>
            </a:pPr>
            <a:r>
              <a:rPr lang="en-US" b="1" dirty="0"/>
              <a:t>Then I tell every parent, it is important that your children know their strengths. When they hear it from us, they claim it, they own and then build it some more.</a:t>
            </a:r>
          </a:p>
          <a:p>
            <a:endParaRPr lang="en-US" dirty="0"/>
          </a:p>
        </p:txBody>
      </p:sp>
      <p:sp>
        <p:nvSpPr>
          <p:cNvPr id="4" name="Slide Number Placeholder 3"/>
          <p:cNvSpPr>
            <a:spLocks noGrp="1"/>
          </p:cNvSpPr>
          <p:nvPr>
            <p:ph type="sldNum" sz="quarter" idx="10"/>
          </p:nvPr>
        </p:nvSpPr>
        <p:spPr/>
        <p:txBody>
          <a:bodyPr/>
          <a:lstStyle/>
          <a:p>
            <a:fld id="{FDF1EF03-1D6F-2B45-8B63-B45D77E5CF11}" type="slidenum">
              <a:rPr lang="en-US" smtClean="0"/>
              <a:t>50</a:t>
            </a:fld>
            <a:endParaRPr lang="en-US" dirty="0"/>
          </a:p>
        </p:txBody>
      </p:sp>
    </p:spTree>
    <p:extLst>
      <p:ext uri="{BB962C8B-B14F-4D97-AF65-F5344CB8AC3E}">
        <p14:creationId xmlns:p14="http://schemas.microsoft.com/office/powerpoint/2010/main" val="1639389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Since the ACEs study of 20 years ago, researchers have come up with some additional traumas to children which should be considered ACEs. </a:t>
            </a:r>
          </a:p>
          <a:p>
            <a:endParaRPr lang="en-US" b="1" dirty="0"/>
          </a:p>
          <a:p>
            <a:pPr marL="171450" indent="-171450">
              <a:spcBef>
                <a:spcPts val="0"/>
              </a:spcBef>
              <a:buFont typeface="Arial" panose="020B0604020202020204" pitchFamily="34" charset="0"/>
              <a:buChar char="•"/>
            </a:pPr>
            <a:r>
              <a:rPr lang="en-US" sz="1200" b="1" dirty="0"/>
              <a:t>Community Violence</a:t>
            </a:r>
          </a:p>
          <a:p>
            <a:pPr marL="171450" indent="-171450">
              <a:spcBef>
                <a:spcPts val="0"/>
              </a:spcBef>
              <a:buFont typeface="Arial" panose="020B0604020202020204" pitchFamily="34" charset="0"/>
              <a:buChar char="•"/>
            </a:pPr>
            <a:r>
              <a:rPr lang="en-US" sz="1200" b="1" dirty="0"/>
              <a:t>Homelessness</a:t>
            </a:r>
          </a:p>
          <a:p>
            <a:pPr marL="171450" indent="-171450">
              <a:spcBef>
                <a:spcPts val="0"/>
              </a:spcBef>
              <a:buFont typeface="Arial" panose="020B0604020202020204" pitchFamily="34" charset="0"/>
              <a:buChar char="•"/>
            </a:pPr>
            <a:r>
              <a:rPr lang="en-US" sz="1200" b="1" dirty="0"/>
              <a:t>Discrimination</a:t>
            </a:r>
          </a:p>
          <a:p>
            <a:pPr marL="171450" indent="-171450">
              <a:spcBef>
                <a:spcPts val="0"/>
              </a:spcBef>
              <a:buFont typeface="Arial" panose="020B0604020202020204" pitchFamily="34" charset="0"/>
              <a:buChar char="•"/>
            </a:pPr>
            <a:r>
              <a:rPr lang="en-US" sz="1200" b="1" dirty="0"/>
              <a:t>Foster Care</a:t>
            </a:r>
          </a:p>
          <a:p>
            <a:pPr marL="171450" indent="-171450">
              <a:spcBef>
                <a:spcPts val="0"/>
              </a:spcBef>
              <a:buFont typeface="Arial" panose="020B0604020202020204" pitchFamily="34" charset="0"/>
              <a:buChar char="•"/>
            </a:pPr>
            <a:r>
              <a:rPr lang="en-US" sz="1200" b="1" dirty="0"/>
              <a:t>Bullying</a:t>
            </a:r>
          </a:p>
          <a:p>
            <a:pPr marL="171450" indent="-171450">
              <a:spcBef>
                <a:spcPts val="0"/>
              </a:spcBef>
              <a:buFont typeface="Arial" panose="020B0604020202020204" pitchFamily="34" charset="0"/>
              <a:buChar char="•"/>
            </a:pPr>
            <a:r>
              <a:rPr lang="en-US" sz="1200" b="1" dirty="0"/>
              <a:t>Repeated medical procedures or life-threatening illness</a:t>
            </a:r>
          </a:p>
          <a:p>
            <a:pPr marL="171450" indent="-171450">
              <a:spcBef>
                <a:spcPts val="0"/>
              </a:spcBef>
              <a:buFont typeface="Arial" panose="020B0604020202020204" pitchFamily="34" charset="0"/>
              <a:buChar char="•"/>
            </a:pPr>
            <a:r>
              <a:rPr lang="en-US" sz="1200" b="1" dirty="0"/>
              <a:t>Death of Caregiver</a:t>
            </a:r>
          </a:p>
          <a:p>
            <a:pPr marL="171450" indent="-171450">
              <a:spcBef>
                <a:spcPts val="0"/>
              </a:spcBef>
              <a:buFont typeface="Arial" panose="020B0604020202020204" pitchFamily="34" charset="0"/>
              <a:buChar char="•"/>
            </a:pPr>
            <a:r>
              <a:rPr lang="en-US" sz="1200" b="1" dirty="0"/>
              <a:t>Loss of caregiver due to deportation or migration</a:t>
            </a:r>
          </a:p>
          <a:p>
            <a:endParaRPr lang="en-US" b="1" dirty="0"/>
          </a:p>
        </p:txBody>
      </p:sp>
      <p:sp>
        <p:nvSpPr>
          <p:cNvPr id="4" name="Slide Number Placeholder 3"/>
          <p:cNvSpPr>
            <a:spLocks noGrp="1"/>
          </p:cNvSpPr>
          <p:nvPr>
            <p:ph type="sldNum" sz="quarter" idx="5"/>
          </p:nvPr>
        </p:nvSpPr>
        <p:spPr/>
        <p:txBody>
          <a:bodyPr/>
          <a:lstStyle/>
          <a:p>
            <a:fld id="{FDF1EF03-1D6F-2B45-8B63-B45D77E5CF11}" type="slidenum">
              <a:rPr lang="en-US" smtClean="0"/>
              <a:t>5</a:t>
            </a:fld>
            <a:endParaRPr lang="en-US" dirty="0"/>
          </a:p>
        </p:txBody>
      </p:sp>
    </p:spTree>
    <p:extLst>
      <p:ext uri="{BB962C8B-B14F-4D97-AF65-F5344CB8AC3E}">
        <p14:creationId xmlns:p14="http://schemas.microsoft.com/office/powerpoint/2010/main" val="3956996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how do we help parents to find their strengths . . . And to find strengths in their children.</a:t>
            </a:r>
          </a:p>
          <a:p>
            <a:endParaRPr lang="en-US" b="1" dirty="0"/>
          </a:p>
          <a:p>
            <a:pPr marL="457200" lvl="0" indent="-457200">
              <a:buFont typeface="+mj-lt"/>
              <a:buAutoNum type="arabicPeriod"/>
            </a:pPr>
            <a:r>
              <a:rPr lang="en-US" b="1" dirty="0">
                <a:effectLst/>
              </a:rPr>
              <a:t>Ask them. What do they think they are good at?</a:t>
            </a:r>
          </a:p>
          <a:p>
            <a:pPr marL="457200" lvl="0" indent="-457200">
              <a:buFont typeface="+mj-lt"/>
              <a:buAutoNum type="arabicPeriod"/>
            </a:pPr>
            <a:r>
              <a:rPr lang="en-US" b="1" dirty="0">
                <a:effectLst/>
              </a:rPr>
              <a:t>Observe them. Name their strengths and reinforce them with positive words</a:t>
            </a:r>
          </a:p>
          <a:p>
            <a:pPr marL="457200" lvl="0" indent="-457200">
              <a:buFont typeface="+mj-lt"/>
              <a:buAutoNum type="arabicPeriod"/>
            </a:pPr>
            <a:r>
              <a:rPr lang="en-US" b="1" dirty="0">
                <a:effectLst/>
              </a:rPr>
              <a:t>Grow them. Give them opportunities to expand their strengths and build new ones. </a:t>
            </a:r>
          </a:p>
          <a:p>
            <a:pPr marL="457200" lvl="0" indent="-457200">
              <a:buFont typeface="+mj-lt"/>
              <a:buAutoNum type="arabicPeriod"/>
            </a:pPr>
            <a:endParaRPr lang="en-US" b="1" dirty="0">
              <a:effectLst/>
            </a:endParaRPr>
          </a:p>
          <a:p>
            <a:pPr marL="0" lvl="0" indent="0">
              <a:buFont typeface="+mj-lt"/>
              <a:buNone/>
            </a:pPr>
            <a:r>
              <a:rPr lang="en-US" b="1" dirty="0">
                <a:effectLst/>
              </a:rPr>
              <a:t>I recommend writing the strengths of your parents down and bringing them up at a later time. </a:t>
            </a:r>
          </a:p>
          <a:p>
            <a:pPr marL="0" lvl="0" indent="0">
              <a:buFont typeface="+mj-lt"/>
              <a:buNone/>
            </a:pPr>
            <a:r>
              <a:rPr lang="en-US" b="1" dirty="0">
                <a:effectLst/>
              </a:rPr>
              <a:t>It is incredibly powerful when someone tells you you’re good at something, and then repeats it again in another setting or time. </a:t>
            </a:r>
          </a:p>
          <a:p>
            <a:pPr marL="0" lvl="0" indent="0">
              <a:buFont typeface="+mj-lt"/>
              <a:buNone/>
            </a:pPr>
            <a:endParaRPr lang="en-US" b="1" dirty="0">
              <a:effectLst/>
            </a:endParaRPr>
          </a:p>
          <a:p>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51</a:t>
            </a:fld>
            <a:endParaRPr lang="en-US" dirty="0"/>
          </a:p>
        </p:txBody>
      </p:sp>
    </p:spTree>
    <p:extLst>
      <p:ext uri="{BB962C8B-B14F-4D97-AF65-F5344CB8AC3E}">
        <p14:creationId xmlns:p14="http://schemas.microsoft.com/office/powerpoint/2010/main" val="35183220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while it is important for all of us to know our own personal strengths and grow them . . . It is also crucial for all of us to have a safety net that surrounds us and gives us additional strength when we don’t feel that we can do it alone.</a:t>
            </a:r>
          </a:p>
          <a:p>
            <a:endParaRPr lang="en-US" b="1" dirty="0"/>
          </a:p>
          <a:p>
            <a:r>
              <a:rPr lang="en-US" b="1" dirty="0"/>
              <a:t>Resilience Studies have shown: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effectLst/>
              </a:rPr>
              <a:t>1. We all need a STRONG SUPPORTIVE OTHER IN OUR LIFE. Usually, it is a strong parental figure, but it could be another supportive adult: family member, teacher, community worker</a:t>
            </a:r>
          </a:p>
          <a:p>
            <a:pPr lvl="0"/>
            <a:endParaRPr lang="en-US" sz="1200" b="1" dirty="0">
              <a:effectLst/>
            </a:endParaRPr>
          </a:p>
          <a:p>
            <a:pPr lvl="0"/>
            <a:r>
              <a:rPr lang="en-US" sz="1200" b="1" dirty="0">
                <a:effectLst/>
              </a:rPr>
              <a:t>2. Having a reliable group of friends is important. A well-known trauma psychiatrist Bessel Van Der Kolk states it “EVERYONE NEEDS A POSSE”.</a:t>
            </a:r>
          </a:p>
          <a:p>
            <a:pPr lvl="0"/>
            <a:endParaRPr lang="en-US" sz="1200" b="1" dirty="0">
              <a:effectLst/>
            </a:endParaRPr>
          </a:p>
          <a:p>
            <a:pPr lvl="0"/>
            <a:r>
              <a:rPr lang="en-US" sz="1200" b="1" dirty="0">
                <a:effectLst/>
              </a:rPr>
              <a:t>3. Connection with others is important: with peers, in school, in community</a:t>
            </a:r>
          </a:p>
          <a:p>
            <a:pPr lvl="0"/>
            <a:endParaRPr lang="en-US" sz="1200" b="1" dirty="0">
              <a:effectLst/>
            </a:endParaRPr>
          </a:p>
          <a:p>
            <a:pPr lvl="0"/>
            <a:r>
              <a:rPr lang="en-US" sz="1200" b="1" dirty="0">
                <a:effectLst/>
              </a:rPr>
              <a:t>4. Studies have also shown that another environmental strength comes from a Strong cultural identity and ethnic pride</a:t>
            </a:r>
          </a:p>
          <a:p>
            <a:pPr lvl="0"/>
            <a:endParaRPr lang="en-US" sz="1200" b="1" dirty="0">
              <a:effectLst/>
            </a:endParaRPr>
          </a:p>
          <a:p>
            <a:pPr lvl="0"/>
            <a:r>
              <a:rPr lang="en-US" sz="1200" b="1" dirty="0">
                <a:effectLst/>
              </a:rPr>
              <a:t>Sometimes, the families we take care of don’t have </a:t>
            </a:r>
            <a:r>
              <a:rPr lang="en-US" sz="1200" b="1" u="sng" dirty="0">
                <a:effectLst/>
              </a:rPr>
              <a:t>any</a:t>
            </a:r>
            <a:r>
              <a:rPr lang="en-US" sz="1200" b="1" dirty="0">
                <a:effectLst/>
              </a:rPr>
              <a:t> of these environmental strengths. </a:t>
            </a:r>
          </a:p>
          <a:p>
            <a:pPr lvl="0"/>
            <a:r>
              <a:rPr lang="en-US" sz="1200" b="1" dirty="0">
                <a:effectLst/>
              </a:rPr>
              <a:t>That will be our goal to help them find them: </a:t>
            </a:r>
            <a:r>
              <a:rPr lang="en-US" sz="1200" b="1" u="sng" dirty="0">
                <a:effectLst/>
              </a:rPr>
              <a:t>parent groups</a:t>
            </a:r>
            <a:r>
              <a:rPr lang="en-US" sz="1200" b="1" dirty="0">
                <a:effectLst/>
              </a:rPr>
              <a:t>, </a:t>
            </a:r>
            <a:r>
              <a:rPr lang="en-US" sz="1200" b="1" u="sng" dirty="0">
                <a:effectLst/>
              </a:rPr>
              <a:t>churches</a:t>
            </a:r>
            <a:r>
              <a:rPr lang="en-US" sz="1200" b="1" dirty="0">
                <a:effectLst/>
              </a:rPr>
              <a:t>, </a:t>
            </a:r>
            <a:r>
              <a:rPr lang="en-US" sz="1200" b="1" u="sng" dirty="0">
                <a:effectLst/>
              </a:rPr>
              <a:t>community centers</a:t>
            </a:r>
            <a:r>
              <a:rPr lang="en-US" sz="1200" b="1" dirty="0">
                <a:effectLst/>
              </a:rPr>
              <a:t> to allow them to find ways to build this.</a:t>
            </a:r>
          </a:p>
          <a:p>
            <a:endParaRPr lang="en-US" dirty="0"/>
          </a:p>
        </p:txBody>
      </p:sp>
      <p:sp>
        <p:nvSpPr>
          <p:cNvPr id="4" name="Slide Number Placeholder 3"/>
          <p:cNvSpPr>
            <a:spLocks noGrp="1"/>
          </p:cNvSpPr>
          <p:nvPr>
            <p:ph type="sldNum" sz="quarter" idx="10"/>
          </p:nvPr>
        </p:nvSpPr>
        <p:spPr/>
        <p:txBody>
          <a:bodyPr/>
          <a:lstStyle/>
          <a:p>
            <a:fld id="{FDF1EF03-1D6F-2B45-8B63-B45D77E5CF11}" type="slidenum">
              <a:rPr lang="en-US" smtClean="0"/>
              <a:t>52</a:t>
            </a:fld>
            <a:endParaRPr lang="en-US" dirty="0"/>
          </a:p>
        </p:txBody>
      </p:sp>
    </p:spTree>
    <p:extLst>
      <p:ext uri="{BB962C8B-B14F-4D97-AF65-F5344CB8AC3E}">
        <p14:creationId xmlns:p14="http://schemas.microsoft.com/office/powerpoint/2010/main" val="16808385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The Circle of Support tool to build connection and environmental support.</a:t>
            </a:r>
          </a:p>
          <a:p>
            <a:endParaRPr lang="en-US" b="1" dirty="0"/>
          </a:p>
          <a:p>
            <a:r>
              <a:rPr lang="en-US" b="1" dirty="0"/>
              <a:t>I use this in 2 specific circumstances:  new parents, and teenagers.</a:t>
            </a:r>
          </a:p>
        </p:txBody>
      </p:sp>
      <p:sp>
        <p:nvSpPr>
          <p:cNvPr id="4" name="Slide Number Placeholder 3"/>
          <p:cNvSpPr>
            <a:spLocks noGrp="1"/>
          </p:cNvSpPr>
          <p:nvPr>
            <p:ph type="sldNum" sz="quarter" idx="10"/>
          </p:nvPr>
        </p:nvSpPr>
        <p:spPr/>
        <p:txBody>
          <a:bodyPr/>
          <a:lstStyle/>
          <a:p>
            <a:fld id="{FDF1EF03-1D6F-2B45-8B63-B45D77E5CF11}" type="slidenum">
              <a:rPr lang="en-US" smtClean="0"/>
              <a:t>53</a:t>
            </a:fld>
            <a:endParaRPr lang="en-US" dirty="0"/>
          </a:p>
        </p:txBody>
      </p:sp>
    </p:spTree>
    <p:extLst>
      <p:ext uri="{BB962C8B-B14F-4D97-AF65-F5344CB8AC3E}">
        <p14:creationId xmlns:p14="http://schemas.microsoft.com/office/powerpoint/2010/main" val="1706384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OF THE BEST WAYS TO BUILD CONFIDENCE IS TO LEARN HOW TO ENCOURAGE.</a:t>
            </a:r>
          </a:p>
          <a:p>
            <a:r>
              <a:rPr lang="en-US" b="1" dirty="0"/>
              <a:t>THE WORD ENCOURAGE LITERALLY MEANS TO GIVE COURAGE TO.</a:t>
            </a:r>
          </a:p>
          <a:p>
            <a:endParaRPr lang="en-US" b="1" dirty="0"/>
          </a:p>
          <a:p>
            <a:r>
              <a:rPr lang="en-US" b="1" dirty="0"/>
              <a:t>Remember parents don’t often receive positive comments about their parenting. </a:t>
            </a:r>
          </a:p>
          <a:p>
            <a:endParaRPr lang="en-US" b="1" dirty="0"/>
          </a:p>
          <a:p>
            <a:r>
              <a:rPr lang="en-US" b="1" dirty="0"/>
              <a:t>We can be a </a:t>
            </a:r>
            <a:r>
              <a:rPr lang="en-US" b="1" u="sng" dirty="0"/>
              <a:t>believing mirror: </a:t>
            </a:r>
            <a:r>
              <a:rPr lang="en-US" b="1" dirty="0"/>
              <a:t>we reflect back a strength that they don’t even realize in themselves!</a:t>
            </a:r>
          </a:p>
          <a:p>
            <a:endParaRPr lang="en-US" b="1" dirty="0"/>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Praise is important. Let them know when they have done well.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But don’t dwell on the </a:t>
            </a:r>
            <a:r>
              <a:rPr lang="en-US" sz="1200" b="1" u="sng" kern="1200" dirty="0">
                <a:solidFill>
                  <a:schemeClr val="tx1"/>
                </a:solidFill>
                <a:effectLst/>
                <a:latin typeface="+mn-lt"/>
                <a:ea typeface="+mn-ea"/>
                <a:cs typeface="+mn-cs"/>
              </a:rPr>
              <a:t>results</a:t>
            </a:r>
            <a:r>
              <a:rPr lang="en-US" sz="1200" b="1" kern="1200" dirty="0">
                <a:solidFill>
                  <a:schemeClr val="tx1"/>
                </a:solidFill>
                <a:effectLst/>
                <a:latin typeface="+mn-lt"/>
                <a:ea typeface="+mn-ea"/>
                <a:cs typeface="+mn-cs"/>
              </a:rPr>
              <a:t>, which are sometimes hard to come by.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Focus on the </a:t>
            </a:r>
            <a:r>
              <a:rPr lang="en-US" sz="1200" b="1" u="sng" kern="1200" dirty="0">
                <a:solidFill>
                  <a:schemeClr val="tx1"/>
                </a:solidFill>
                <a:effectLst/>
                <a:latin typeface="+mn-lt"/>
                <a:ea typeface="+mn-ea"/>
                <a:cs typeface="+mn-cs"/>
              </a:rPr>
              <a:t>process</a:t>
            </a:r>
            <a:r>
              <a:rPr lang="en-US" sz="1200" b="1" kern="1200" dirty="0">
                <a:solidFill>
                  <a:schemeClr val="tx1"/>
                </a:solidFill>
                <a:effectLst/>
                <a:latin typeface="+mn-lt"/>
                <a:ea typeface="+mn-ea"/>
                <a:cs typeface="+mn-cs"/>
              </a:rPr>
              <a:t> and </a:t>
            </a:r>
            <a:r>
              <a:rPr lang="en-US" sz="1200" b="1" u="sng" kern="1200" dirty="0">
                <a:solidFill>
                  <a:schemeClr val="tx1"/>
                </a:solidFill>
                <a:effectLst/>
                <a:latin typeface="+mn-lt"/>
                <a:ea typeface="+mn-ea"/>
                <a:cs typeface="+mn-cs"/>
              </a:rPr>
              <a:t>effort</a:t>
            </a:r>
            <a:r>
              <a:rPr lang="en-US" sz="1200" b="1" kern="1200" dirty="0">
                <a:solidFill>
                  <a:schemeClr val="tx1"/>
                </a:solidFill>
                <a:effectLst/>
                <a:latin typeface="+mn-lt"/>
                <a:ea typeface="+mn-ea"/>
                <a:cs typeface="+mn-cs"/>
              </a:rPr>
              <a:t> which is needed for the future</a:t>
            </a:r>
          </a:p>
          <a:p>
            <a:pPr marL="171450" indent="-171450">
              <a:buFont typeface="Arial" panose="020B0604020202020204" pitchFamily="34" charset="0"/>
              <a:buChar char="•"/>
            </a:pPr>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Resilience is a mind set: a decision to focus on strength, to be optimistic, and persistent.</a:t>
            </a:r>
          </a:p>
          <a:p>
            <a:endParaRPr lang="en-US" b="1" dirty="0">
              <a:effectLst/>
            </a:endParaRPr>
          </a:p>
          <a:p>
            <a:endParaRPr lang="en-US" b="1" dirty="0">
              <a:effectLst/>
            </a:endParaRPr>
          </a:p>
        </p:txBody>
      </p:sp>
      <p:sp>
        <p:nvSpPr>
          <p:cNvPr id="4" name="Slide Number Placeholder 3"/>
          <p:cNvSpPr>
            <a:spLocks noGrp="1"/>
          </p:cNvSpPr>
          <p:nvPr>
            <p:ph type="sldNum" sz="quarter" idx="10"/>
          </p:nvPr>
        </p:nvSpPr>
        <p:spPr/>
        <p:txBody>
          <a:bodyPr/>
          <a:lstStyle/>
          <a:p>
            <a:fld id="{FDF1EF03-1D6F-2B45-8B63-B45D77E5CF11}" type="slidenum">
              <a:rPr lang="en-US" smtClean="0"/>
              <a:t>54</a:t>
            </a:fld>
            <a:endParaRPr lang="en-US" dirty="0"/>
          </a:p>
        </p:txBody>
      </p:sp>
    </p:spTree>
    <p:extLst>
      <p:ext uri="{BB962C8B-B14F-4D97-AF65-F5344CB8AC3E}">
        <p14:creationId xmlns:p14="http://schemas.microsoft.com/office/powerpoint/2010/main" val="3092326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If you recall from the resilience literature, the ability to solve problems is a strength that resilient people have.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effectLst/>
              </a:rPr>
              <a:t>When you encounter a challenge or a problem, you set about trying to solve it.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effectLst/>
              </a:rPr>
              <a:t>Solution #1 is tried and fails. Don’t give up, keep working and try solution #2 or #3.</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effectLs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effectLst/>
              </a:rPr>
              <a:t>Think of the features of resilience when you coach this:  </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effectLst/>
              </a:rPr>
              <a:t>persistence, 	</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effectLst/>
              </a:rPr>
              <a:t>flexibility, </a:t>
            </a:r>
          </a:p>
          <a:p>
            <a:pPr marL="1085850" marR="0" lvl="2"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effectLst/>
              </a:rPr>
              <a:t>Creativity</a:t>
            </a:r>
          </a:p>
          <a:p>
            <a:pPr marL="914400" marR="0" lvl="2"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effectLst/>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effectLst/>
              </a:rPr>
              <a:t>And you can provide the optimism and encouragement</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rPr>
              <a:t>Allowing a child to experience this process early in life with </a:t>
            </a:r>
            <a:r>
              <a:rPr lang="en-US" b="1" u="sng" dirty="0">
                <a:effectLst/>
              </a:rPr>
              <a:t>minor challenges </a:t>
            </a:r>
            <a:r>
              <a:rPr lang="en-US" b="1" dirty="0">
                <a:effectLst/>
              </a:rPr>
              <a:t>can build resilience for future </a:t>
            </a:r>
            <a:r>
              <a:rPr lang="en-US" b="1" u="sng" dirty="0">
                <a:effectLst/>
              </a:rPr>
              <a:t>serious</a:t>
            </a:r>
            <a:r>
              <a:rPr lang="en-US" b="1" dirty="0">
                <a:effectLst/>
              </a:rPr>
              <a:t> life challenges.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fld id="{FDF1EF03-1D6F-2B45-8B63-B45D77E5CF11}" type="slidenum">
              <a:rPr lang="en-US" smtClean="0"/>
              <a:t>55</a:t>
            </a:fld>
            <a:endParaRPr lang="en-US" dirty="0"/>
          </a:p>
        </p:txBody>
      </p:sp>
    </p:spTree>
    <p:extLst>
      <p:ext uri="{BB962C8B-B14F-4D97-AF65-F5344CB8AC3E}">
        <p14:creationId xmlns:p14="http://schemas.microsoft.com/office/powerpoint/2010/main" val="17778050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One of the 7 C’s of Resilience is that of confidence, and we can build confidence in both our parents and in their kids.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 great way to build strength and resilience is through allowing them to experience failure and learn from 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indent="0">
              <a:buNone/>
            </a:pPr>
            <a:r>
              <a:rPr lang="en-US" sz="2800" b="1" dirty="0"/>
              <a:t>What is failure?</a:t>
            </a:r>
          </a:p>
          <a:p>
            <a:pPr marL="171450" indent="-171450">
              <a:buFont typeface="Arial" panose="020B0604020202020204" pitchFamily="34" charset="0"/>
              <a:buChar char="•"/>
            </a:pPr>
            <a:r>
              <a:rPr lang="en-US" b="1" dirty="0"/>
              <a:t>When we don’t meet our expectations: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WHAT OPPORTUNITIES DO WE HAVE TO BUILD THROUGH FAILURE?</a:t>
            </a:r>
          </a:p>
          <a:p>
            <a:pPr marL="171450" indent="-171450">
              <a:buFont typeface="Arial" panose="020B0604020202020204" pitchFamily="34" charset="0"/>
              <a:buChar char="•"/>
            </a:pPr>
            <a:r>
              <a:rPr lang="en-US" b="1" dirty="0"/>
              <a:t>Difficulty in school:  Homework example with my kids </a:t>
            </a:r>
          </a:p>
          <a:p>
            <a:pPr marL="0" indent="0">
              <a:buFont typeface="Arial" panose="020B0604020202020204" pitchFamily="34" charset="0"/>
              <a:buNone/>
            </a:pPr>
            <a:r>
              <a:rPr lang="en-US" b="1" dirty="0"/>
              <a:t>OTHER OPPORTUNITIES:</a:t>
            </a:r>
          </a:p>
          <a:p>
            <a:pPr marL="171450" indent="-171450">
              <a:buFont typeface="Arial" panose="020B0604020202020204" pitchFamily="34" charset="0"/>
              <a:buChar char="•"/>
            </a:pPr>
            <a:r>
              <a:rPr lang="en-US" b="1" dirty="0"/>
              <a:t>Acquiring a new developmental or academic skill</a:t>
            </a:r>
          </a:p>
          <a:p>
            <a:pPr marL="171450" indent="-171450">
              <a:buFont typeface="Arial" panose="020B0604020202020204" pitchFamily="34" charset="0"/>
              <a:buChar char="•"/>
            </a:pPr>
            <a:r>
              <a:rPr lang="en-US" b="1" dirty="0"/>
              <a:t>Playing board games:  5-year-olds </a:t>
            </a:r>
          </a:p>
          <a:p>
            <a:pPr marL="171450" indent="-171450">
              <a:buFont typeface="Arial" panose="020B0604020202020204" pitchFamily="34" charset="0"/>
              <a:buChar char="•"/>
            </a:pPr>
            <a:r>
              <a:rPr lang="en-US" b="1" dirty="0"/>
              <a:t>Criticism from others: Coach them to recognize their strengths. “</a:t>
            </a:r>
            <a:r>
              <a:rPr lang="en-US" b="1" i="1" dirty="0"/>
              <a:t>Can anyone take those away from you?”</a:t>
            </a:r>
          </a:p>
          <a:p>
            <a:pPr marL="0" indent="0">
              <a:buNone/>
            </a:pPr>
            <a:endParaRPr lang="en-US" b="1" dirty="0"/>
          </a:p>
          <a:p>
            <a:pPr marL="0" indent="0">
              <a:buNone/>
            </a:pPr>
            <a:r>
              <a:rPr lang="en-US" sz="3200" b="1" dirty="0">
                <a:solidFill>
                  <a:schemeClr val="tx1"/>
                </a:solidFill>
              </a:rPr>
              <a:t>We all fail at one time or another.</a:t>
            </a:r>
          </a:p>
          <a:p>
            <a:pPr marL="0" indent="0">
              <a:buNone/>
            </a:pPr>
            <a:r>
              <a:rPr lang="en-US" sz="3200" b="1" dirty="0">
                <a:solidFill>
                  <a:schemeClr val="tx1"/>
                </a:solidFill>
              </a:rPr>
              <a:t>Encourage the use of the word “Yet”.</a:t>
            </a:r>
          </a:p>
          <a:p>
            <a:r>
              <a:rPr lang="en-US" b="1" dirty="0"/>
              <a:t>The only true failure is when we give up.</a:t>
            </a:r>
          </a:p>
        </p:txBody>
      </p:sp>
      <p:sp>
        <p:nvSpPr>
          <p:cNvPr id="4" name="Slide Number Placeholder 3"/>
          <p:cNvSpPr>
            <a:spLocks noGrp="1"/>
          </p:cNvSpPr>
          <p:nvPr>
            <p:ph type="sldNum" sz="quarter" idx="10"/>
          </p:nvPr>
        </p:nvSpPr>
        <p:spPr/>
        <p:txBody>
          <a:bodyPr/>
          <a:lstStyle/>
          <a:p>
            <a:fld id="{FDF1EF03-1D6F-2B45-8B63-B45D77E5CF11}" type="slidenum">
              <a:rPr lang="en-US" smtClean="0"/>
              <a:t>56</a:t>
            </a:fld>
            <a:endParaRPr lang="en-US" dirty="0"/>
          </a:p>
        </p:txBody>
      </p:sp>
    </p:spTree>
    <p:extLst>
      <p:ext uri="{BB962C8B-B14F-4D97-AF65-F5344CB8AC3E}">
        <p14:creationId xmlns:p14="http://schemas.microsoft.com/office/powerpoint/2010/main" val="20808719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effectLst/>
              </a:rPr>
              <a:t>Special Time is an excellent tool for building connection in a parent and child.</a:t>
            </a:r>
          </a:p>
          <a:p>
            <a:pPr marL="0" indent="0">
              <a:buFont typeface="Arial" panose="020B0604020202020204" pitchFamily="34" charset="0"/>
              <a:buNone/>
            </a:pPr>
            <a:endParaRPr lang="en-US" b="1" dirty="0">
              <a:effectLst/>
            </a:endParaRPr>
          </a:p>
          <a:p>
            <a:pPr>
              <a:spcBef>
                <a:spcPts val="0"/>
              </a:spcBef>
            </a:pPr>
            <a:r>
              <a:rPr lang="en-US" dirty="0"/>
              <a:t>10 minutes, 1 on 1, </a:t>
            </a:r>
          </a:p>
          <a:p>
            <a:pPr>
              <a:spcBef>
                <a:spcPts val="0"/>
              </a:spcBef>
            </a:pPr>
            <a:r>
              <a:rPr lang="en-US" dirty="0"/>
              <a:t>Parent and child, no interruptions</a:t>
            </a:r>
          </a:p>
          <a:p>
            <a:pPr>
              <a:spcBef>
                <a:spcPts val="0"/>
              </a:spcBef>
            </a:pPr>
            <a:r>
              <a:rPr lang="en-US" dirty="0"/>
              <a:t>Just listen</a:t>
            </a:r>
          </a:p>
          <a:p>
            <a:pPr>
              <a:spcBef>
                <a:spcPts val="0"/>
              </a:spcBef>
            </a:pPr>
            <a:r>
              <a:rPr lang="en-US" dirty="0"/>
              <a:t>The child is in charge of the activity or subject matter</a:t>
            </a:r>
            <a:endParaRPr lang="en-US" b="1" dirty="0">
              <a:effectLst/>
            </a:endParaRPr>
          </a:p>
          <a:p>
            <a:pPr marL="171450" indent="-171450">
              <a:buFont typeface="Arial" panose="020B0604020202020204" pitchFamily="34" charset="0"/>
              <a:buChar char="•"/>
            </a:pPr>
            <a:endParaRPr lang="en-US" b="1" dirty="0">
              <a:effectLst/>
            </a:endParaRPr>
          </a:p>
          <a:p>
            <a:pPr marL="171450" indent="-171450">
              <a:buFont typeface="Arial" panose="020B0604020202020204" pitchFamily="34" charset="0"/>
              <a:buChar char="•"/>
            </a:pPr>
            <a:r>
              <a:rPr lang="en-US" b="1" dirty="0">
                <a:effectLst/>
              </a:rPr>
              <a:t>In toddlers and preschoolers, this has tremendous behavioral rewards: they love bossing us around, and when we give them that control, they often won’t demand it later</a:t>
            </a:r>
          </a:p>
          <a:p>
            <a:pPr marL="171450" indent="-171450">
              <a:buFont typeface="Arial" panose="020B0604020202020204" pitchFamily="34" charset="0"/>
              <a:buChar char="•"/>
            </a:pPr>
            <a:r>
              <a:rPr lang="en-US" b="1" dirty="0">
                <a:effectLst/>
              </a:rPr>
              <a:t>In school age and teens, it’s a great chance to catch up. Just listen.  You have no parenting agenda at this time</a:t>
            </a:r>
          </a:p>
          <a:p>
            <a:pPr marL="171450" lvl="0" indent="-171450">
              <a:buFont typeface="Arial" panose="020B0604020202020204" pitchFamily="34" charset="0"/>
              <a:buChar char="•"/>
            </a:pPr>
            <a:r>
              <a:rPr lang="en-US" b="1" dirty="0">
                <a:effectLst/>
              </a:rPr>
              <a:t>Try for 10 minutes per day 1-3 times a week </a:t>
            </a:r>
          </a:p>
          <a:p>
            <a:pPr marL="171450" lvl="0" indent="-171450">
              <a:buFont typeface="Arial" panose="020B0604020202020204" pitchFamily="34" charset="0"/>
              <a:buChar char="•"/>
            </a:pPr>
            <a:r>
              <a:rPr lang="en-US" b="1" dirty="0">
                <a:effectLst/>
              </a:rPr>
              <a:t>Try to keep from distractions. </a:t>
            </a:r>
          </a:p>
          <a:p>
            <a:pPr lvl="0"/>
            <a:endParaRPr lang="en-US" b="1" dirty="0">
              <a:effectLst/>
            </a:endParaRPr>
          </a:p>
          <a:p>
            <a:pPr lvl="0"/>
            <a:r>
              <a:rPr lang="en-US" b="1" dirty="0">
                <a:effectLst/>
              </a:rPr>
              <a:t>Call it by their name: “Annie’s Time”.</a:t>
            </a:r>
          </a:p>
          <a:p>
            <a:pPr marL="171450" lvl="0" indent="-171450">
              <a:buFont typeface="Arial" panose="020B0604020202020204" pitchFamily="34" charset="0"/>
              <a:buChar char="•"/>
            </a:pPr>
            <a:r>
              <a:rPr lang="en-US" b="1" dirty="0">
                <a:effectLst/>
              </a:rPr>
              <a:t>If you see their behavior starting to escalate, you can call out: Hey Annie, I’m thinking that we can have some Annie’s time when I am done doing the dishes. You may want to think about what you want to play or do. </a:t>
            </a:r>
          </a:p>
          <a:p>
            <a:pPr marL="171450" lvl="0" indent="-171450">
              <a:buFont typeface="Arial" panose="020B0604020202020204" pitchFamily="34" charset="0"/>
              <a:buChar char="•"/>
            </a:pPr>
            <a:r>
              <a:rPr lang="en-US" b="1" dirty="0">
                <a:effectLst/>
              </a:rPr>
              <a:t>Be intentional in scheduling it. Putting value on this time allows the child to recognize how much you value them.</a:t>
            </a:r>
            <a:endParaRPr lang="en-US" dirty="0"/>
          </a:p>
        </p:txBody>
      </p:sp>
      <p:sp>
        <p:nvSpPr>
          <p:cNvPr id="4" name="Slide Number Placeholder 3"/>
          <p:cNvSpPr>
            <a:spLocks noGrp="1"/>
          </p:cNvSpPr>
          <p:nvPr>
            <p:ph type="sldNum" sz="quarter" idx="10"/>
          </p:nvPr>
        </p:nvSpPr>
        <p:spPr/>
        <p:txBody>
          <a:bodyPr/>
          <a:lstStyle/>
          <a:p>
            <a:fld id="{FDF1EF03-1D6F-2B45-8B63-B45D77E5CF11}" type="slidenum">
              <a:rPr lang="en-US" smtClean="0"/>
              <a:t>57</a:t>
            </a:fld>
            <a:endParaRPr lang="en-US" dirty="0"/>
          </a:p>
        </p:txBody>
      </p:sp>
    </p:spTree>
    <p:extLst>
      <p:ext uri="{BB962C8B-B14F-4D97-AF65-F5344CB8AC3E}">
        <p14:creationId xmlns:p14="http://schemas.microsoft.com/office/powerpoint/2010/main" val="30586749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of the hall marks of resilient people is knowing how to </a:t>
            </a:r>
            <a:r>
              <a:rPr lang="en-US" b="1" u="sng" dirty="0"/>
              <a:t>control one’s emotions</a:t>
            </a:r>
            <a:r>
              <a:rPr lang="en-US" b="1" dirty="0"/>
              <a:t> during challenges and </a:t>
            </a:r>
            <a:r>
              <a:rPr lang="en-US" b="1" u="sng" dirty="0"/>
              <a:t>find ways to cope </a:t>
            </a:r>
            <a:r>
              <a:rPr lang="en-US" b="1" dirty="0"/>
              <a:t>when difficult circumstances arise.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Daniel Siegel MD, came up with a brilliant way to talk with parents and patients about the brain and behavior.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He calls describes it as a Flipped Lid</a:t>
            </a:r>
          </a:p>
          <a:p>
            <a:endParaRPr lang="en-US" dirty="0"/>
          </a:p>
        </p:txBody>
      </p:sp>
      <p:sp>
        <p:nvSpPr>
          <p:cNvPr id="4" name="Slide Number Placeholder 3"/>
          <p:cNvSpPr>
            <a:spLocks noGrp="1"/>
          </p:cNvSpPr>
          <p:nvPr>
            <p:ph type="sldNum" sz="quarter" idx="5"/>
          </p:nvPr>
        </p:nvSpPr>
        <p:spPr/>
        <p:txBody>
          <a:bodyPr/>
          <a:lstStyle/>
          <a:p>
            <a:fld id="{FDF1EF03-1D6F-2B45-8B63-B45D77E5CF11}" type="slidenum">
              <a:rPr lang="en-US" smtClean="0"/>
              <a:t>58</a:t>
            </a:fld>
            <a:endParaRPr lang="en-US" dirty="0"/>
          </a:p>
        </p:txBody>
      </p:sp>
    </p:spTree>
    <p:extLst>
      <p:ext uri="{BB962C8B-B14F-4D97-AF65-F5344CB8AC3E}">
        <p14:creationId xmlns:p14="http://schemas.microsoft.com/office/powerpoint/2010/main" val="40622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Let’s talk first about brain anatomy and physiology. </a:t>
            </a:r>
          </a:p>
          <a:p>
            <a:endParaRPr lang="en-US" b="1" dirty="0"/>
          </a:p>
          <a:p>
            <a:r>
              <a:rPr lang="en-US" b="1" dirty="0"/>
              <a:t>Show open hand: spinal cord, brainstem, limbic system, amygdala, hippocampus, cerebral cortex, prefrontal cortex.</a:t>
            </a:r>
          </a:p>
          <a:p>
            <a:endParaRPr lang="en-US" b="1" dirty="0"/>
          </a:p>
          <a:p>
            <a:r>
              <a:rPr lang="en-US" b="1" dirty="0"/>
              <a:t>But we can simplify it even more to help explain behavior, I am going to talk about the function of the </a:t>
            </a:r>
            <a:r>
              <a:rPr lang="en-US" b="1" u="sng" dirty="0"/>
              <a:t>lower brain</a:t>
            </a:r>
            <a:r>
              <a:rPr lang="en-US" b="1" dirty="0"/>
              <a:t>, and the </a:t>
            </a:r>
            <a:r>
              <a:rPr lang="en-US" b="1" u="sng" dirty="0"/>
              <a:t>upper brain</a:t>
            </a:r>
            <a:r>
              <a:rPr lang="en-US" b="1" dirty="0"/>
              <a:t>. </a:t>
            </a:r>
          </a:p>
        </p:txBody>
      </p:sp>
      <p:sp>
        <p:nvSpPr>
          <p:cNvPr id="4" name="Slide Number Placeholder 3"/>
          <p:cNvSpPr>
            <a:spLocks noGrp="1"/>
          </p:cNvSpPr>
          <p:nvPr>
            <p:ph type="sldNum" sz="quarter" idx="10"/>
          </p:nvPr>
        </p:nvSpPr>
        <p:spPr/>
        <p:txBody>
          <a:bodyPr/>
          <a:lstStyle/>
          <a:p>
            <a:fld id="{FDF1EF03-1D6F-2B45-8B63-B45D77E5CF11}" type="slidenum">
              <a:rPr lang="en-US" smtClean="0"/>
              <a:t>59</a:t>
            </a:fld>
            <a:endParaRPr lang="en-US" dirty="0"/>
          </a:p>
        </p:txBody>
      </p:sp>
    </p:spTree>
    <p:extLst>
      <p:ext uri="{BB962C8B-B14F-4D97-AF65-F5344CB8AC3E}">
        <p14:creationId xmlns:p14="http://schemas.microsoft.com/office/powerpoint/2010/main" val="1306866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Demonstrate the hand:</a:t>
            </a:r>
          </a:p>
          <a:p>
            <a:r>
              <a:rPr lang="en-US" b="1" dirty="0"/>
              <a:t>The LOWER BRAIN is primitive and concerns itself with 3 main functions: </a:t>
            </a:r>
          </a:p>
          <a:p>
            <a:pPr marL="685800" lvl="1" indent="-228600">
              <a:buAutoNum type="arabicPeriod"/>
            </a:pPr>
            <a:r>
              <a:rPr lang="en-US" b="1" dirty="0"/>
              <a:t>Control our </a:t>
            </a:r>
            <a:r>
              <a:rPr lang="en-US" b="1" u="sng" dirty="0"/>
              <a:t>basic physiology functions </a:t>
            </a:r>
            <a:r>
              <a:rPr lang="en-US" b="1" dirty="0"/>
              <a:t>such at HR, BP and breathing  </a:t>
            </a:r>
          </a:p>
          <a:p>
            <a:pPr marL="685800" lvl="1" indent="-228600">
              <a:buAutoNum type="arabicPeriod"/>
            </a:pPr>
            <a:r>
              <a:rPr lang="en-US" b="1" dirty="0"/>
              <a:t>It is also the center which controls our </a:t>
            </a:r>
            <a:r>
              <a:rPr lang="en-US" b="1" u="sng" dirty="0"/>
              <a:t>protective instincts and reflexes </a:t>
            </a:r>
          </a:p>
          <a:p>
            <a:pPr marL="685800" lvl="1" indent="-228600">
              <a:buAutoNum type="arabicPeriod"/>
            </a:pPr>
            <a:r>
              <a:rPr lang="en-US" b="1" dirty="0"/>
              <a:t>Thirdly it is the center for our emotions and feelings.</a:t>
            </a:r>
          </a:p>
          <a:p>
            <a:r>
              <a:rPr lang="en-US" b="1" dirty="0"/>
              <a:t>The UPPER BRAIN is more sophisticated. It allows us </a:t>
            </a:r>
            <a:r>
              <a:rPr lang="en-US" b="1" u="sng" dirty="0"/>
              <a:t>think carefully</a:t>
            </a:r>
            <a:r>
              <a:rPr lang="en-US" b="1" dirty="0"/>
              <a:t>, </a:t>
            </a:r>
            <a:r>
              <a:rPr lang="en-US" b="1" u="sng" dirty="0"/>
              <a:t>be logical</a:t>
            </a:r>
            <a:r>
              <a:rPr lang="en-US" b="1" dirty="0"/>
              <a:t>, to </a:t>
            </a:r>
            <a:r>
              <a:rPr lang="en-US" b="1" u="sng" dirty="0"/>
              <a:t>learn</a:t>
            </a:r>
            <a:r>
              <a:rPr lang="en-US" b="1" dirty="0"/>
              <a:t> and to </a:t>
            </a:r>
            <a:r>
              <a:rPr lang="en-US" b="1" u="sng" dirty="0"/>
              <a:t>plan ahead</a:t>
            </a:r>
            <a:r>
              <a:rPr lang="en-US" b="1" dirty="0"/>
              <a:t>. </a:t>
            </a:r>
            <a:r>
              <a:rPr lang="en-US" b="1" dirty="0">
                <a:sym typeface="Wingdings" panose="05000000000000000000" pitchFamily="2" charset="2"/>
              </a:rPr>
              <a:t>It’s what allows us to make wise, smart decisions!  </a:t>
            </a:r>
          </a:p>
          <a:p>
            <a:pPr marL="0" indent="0">
              <a:buFont typeface="Wingdings" panose="05000000000000000000" pitchFamily="2" charset="2"/>
              <a:buNone/>
            </a:pPr>
            <a:endParaRPr lang="en-US" b="0" dirty="0">
              <a:sym typeface="Wingdings" panose="05000000000000000000" pitchFamily="2" charset="2"/>
            </a:endParaRPr>
          </a:p>
          <a:p>
            <a:pPr marL="0" indent="0">
              <a:buFont typeface="Wingdings" panose="05000000000000000000" pitchFamily="2" charset="2"/>
              <a:buNone/>
            </a:pPr>
            <a:r>
              <a:rPr lang="en-US" b="1" dirty="0">
                <a:sym typeface="Wingdings" panose="05000000000000000000" pitchFamily="2" charset="2"/>
              </a:rPr>
              <a:t>In most circumstances the upper brain forms a protective covering over the lower brain allowing us to be clear minded and rational.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When the lower brain is in control, Dr. Siegel calls this a “flipped lid”.</a:t>
            </a:r>
          </a:p>
          <a:p>
            <a:pPr marL="171450" indent="-171450">
              <a:buFont typeface="Arial" panose="020B0604020202020204" pitchFamily="34" charset="0"/>
              <a:buChar char="•"/>
            </a:pPr>
            <a:r>
              <a:rPr lang="en-US" b="1" dirty="0"/>
              <a:t>This happens frequently in children but can happen in all of us. </a:t>
            </a:r>
          </a:p>
          <a:p>
            <a:pPr marL="171450" indent="-171450">
              <a:buFont typeface="Arial" panose="020B0604020202020204" pitchFamily="34" charset="0"/>
              <a:buChar char="•"/>
            </a:pPr>
            <a:r>
              <a:rPr lang="en-US" b="1" dirty="0"/>
              <a:t>It’s a good thing to know about when you are a parent: because the upper brain isn’t helpful during these times!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Once the lid is flipped no amount of parenting or teaching will be successful. </a:t>
            </a:r>
          </a:p>
          <a:p>
            <a:pPr marL="0" indent="0">
              <a:buFont typeface="Arial" panose="020B0604020202020204" pitchFamily="34" charset="0"/>
              <a:buNone/>
            </a:pPr>
            <a:r>
              <a:rPr lang="en-US" b="1" dirty="0"/>
              <a:t> </a:t>
            </a:r>
          </a:p>
          <a:p>
            <a:pPr marL="0" indent="0">
              <a:buFont typeface="Wingdings" panose="05000000000000000000" pitchFamily="2" charset="2"/>
              <a:buNone/>
            </a:pPr>
            <a:endParaRPr lang="en-US" b="1"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FDF1EF03-1D6F-2B45-8B63-B45D77E5CF11}" type="slidenum">
              <a:rPr lang="en-US" smtClean="0"/>
              <a:t>60</a:t>
            </a:fld>
            <a:endParaRPr lang="en-US" dirty="0"/>
          </a:p>
        </p:txBody>
      </p:sp>
    </p:spTree>
    <p:extLst>
      <p:ext uri="{BB962C8B-B14F-4D97-AF65-F5344CB8AC3E}">
        <p14:creationId xmlns:p14="http://schemas.microsoft.com/office/powerpoint/2010/main" val="217296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B1D2534-1E73-4938-8042-EEE62384E206}"/>
              </a:ext>
            </a:extLst>
          </p:cNvPr>
          <p:cNvSpPr>
            <a:spLocks noGrp="1"/>
          </p:cNvSpPr>
          <p:nvPr>
            <p:ph type="body" idx="1"/>
          </p:nvPr>
        </p:nvSpPr>
        <p:spPr/>
        <p:txBody>
          <a:bodyPr/>
          <a:lstStyle/>
          <a:p>
            <a:r>
              <a:rPr lang="en-US" b="1" dirty="0"/>
              <a:t>The ACEs study taught us that ACEs are common: 2/3 of us have at least one ACE and 12.5% or 1 in 8 have 4 or more ACEs</a:t>
            </a:r>
            <a:r>
              <a:rPr lang="en-US" dirty="0"/>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is important to know that this is not inner-city data or that done on impoverished individuals</a:t>
            </a:r>
          </a:p>
          <a:p>
            <a:pPr marL="171450" indent="-171450">
              <a:buFont typeface="Arial" panose="020B0604020202020204" pitchFamily="34" charset="0"/>
              <a:buChar char="•"/>
            </a:pPr>
            <a:r>
              <a:rPr lang="en-US" dirty="0"/>
              <a:t>This was a cross section of patients: …</a:t>
            </a:r>
            <a:r>
              <a:rPr lang="en-US" b="1" dirty="0"/>
              <a:t>insured</a:t>
            </a:r>
            <a:r>
              <a:rPr lang="en-US" dirty="0"/>
              <a:t> …. </a:t>
            </a:r>
            <a:r>
              <a:rPr lang="en-US" b="1" dirty="0"/>
              <a:t>70% college educated </a:t>
            </a:r>
            <a:r>
              <a:rPr lang="en-US" dirty="0"/>
              <a:t>… </a:t>
            </a:r>
            <a:r>
              <a:rPr lang="en-US" b="1" dirty="0"/>
              <a:t>70% caucasian</a:t>
            </a:r>
            <a:r>
              <a:rPr lang="en-US" dirty="0"/>
              <a:t>.</a:t>
            </a:r>
          </a:p>
          <a:p>
            <a:pPr marL="171450" indent="-171450">
              <a:buFont typeface="Arial" panose="020B0604020202020204" pitchFamily="34" charset="0"/>
              <a:buChar char="•"/>
            </a:pPr>
            <a:r>
              <a:rPr lang="en-US" dirty="0"/>
              <a:t>The Oregon Health Authority conducted an ACEs survey in the state of Oregon and confirmed that our rates of ACEs are similar to that of Southern California.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see ACE survivors every day in … our offices,  …. on our hospital floors ….  and in our schools.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And what these numbers mean is that I see 1-3 patients in my office with an ACE score of 4 or more.</a:t>
            </a:r>
            <a:r>
              <a:rPr lang="en-US" dirty="0"/>
              <a: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indent="0">
              <a:buFont typeface="Arial" panose="020B0604020202020204" pitchFamily="34" charset="0"/>
              <a:buNone/>
            </a:pPr>
            <a:r>
              <a:rPr lang="en-US" b="1" dirty="0"/>
              <a:t>And as you will see, you may be seeing families that have a </a:t>
            </a:r>
            <a:r>
              <a:rPr lang="en-US" b="1" u="sng" dirty="0"/>
              <a:t>higher ACEs prevalence </a:t>
            </a:r>
            <a:r>
              <a:rPr lang="en-US" b="1" dirty="0"/>
              <a:t>than this study would suggest.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 flipped lid is when our lower brain takes over</a:t>
            </a:r>
            <a:r>
              <a:rPr lang="en-US" b="1" dirty="0"/>
              <a:t>: the emotions, the stress reactions, and the physical changes in our bodies. </a:t>
            </a:r>
          </a:p>
          <a:p>
            <a:endParaRPr lang="en-US" b="1" dirty="0"/>
          </a:p>
          <a:p>
            <a:r>
              <a:rPr lang="en-US" b="1" dirty="0"/>
              <a:t>The survival instincts of Fight, Flight, Freeze can be set off </a:t>
            </a:r>
            <a:r>
              <a:rPr lang="en-US" b="1" u="sng" dirty="0"/>
              <a:t>even when there is no immediate danger</a:t>
            </a:r>
            <a:r>
              <a:rPr lang="en-US" b="1" dirty="0"/>
              <a:t>.</a:t>
            </a:r>
          </a:p>
          <a:p>
            <a:pPr marL="171450" indent="-171450">
              <a:buFont typeface="Arial" panose="020B0604020202020204" pitchFamily="34" charset="0"/>
              <a:buChar char="•"/>
            </a:pPr>
            <a:r>
              <a:rPr lang="en-US" b="1" dirty="0"/>
              <a:t>THE FIGHT REACTION is manifested as anger, temper, violence</a:t>
            </a:r>
          </a:p>
          <a:p>
            <a:pPr marL="171450" indent="-171450">
              <a:buFont typeface="Arial" panose="020B0604020202020204" pitchFamily="34" charset="0"/>
              <a:buChar char="•"/>
            </a:pPr>
            <a:r>
              <a:rPr lang="en-US" b="1" dirty="0"/>
              <a:t>FLIGHT REACTION is characterized as looking distracted, hyperactive, impulsive, always worried</a:t>
            </a:r>
          </a:p>
          <a:p>
            <a:pPr marL="171450" indent="-171450">
              <a:buFont typeface="Arial" panose="020B0604020202020204" pitchFamily="34" charset="0"/>
              <a:buChar char="•"/>
            </a:pPr>
            <a:r>
              <a:rPr lang="en-US" b="1" dirty="0"/>
              <a:t>EVEN THE FREEZE REACTION can be seen as a person who is withdrawn, overly compliant, or “shut down”.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u="none"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none" dirty="0"/>
              <a:t>It’s important to know that kids are not the only ones who flip their lid.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none" dirty="0"/>
              <a:t>We all have times when our emotional brain overtakes our cognitive and logical brain.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none" dirty="0"/>
              <a:t>I would be remiss if I didn’t remind you of your Trauma-informed training and talk about how trauma survivors look when their lids are flipped. </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Notice the reactions of this young family</a:t>
            </a:r>
          </a:p>
          <a:p>
            <a:pPr marL="171450" indent="-171450">
              <a:buFont typeface="Arial" panose="020B0604020202020204" pitchFamily="34" charset="0"/>
              <a:buChar char="•"/>
            </a:pPr>
            <a:r>
              <a:rPr lang="en-US" b="1" dirty="0"/>
              <a:t>The baby is crying loudly</a:t>
            </a:r>
          </a:p>
          <a:p>
            <a:pPr marL="171450" indent="-171450">
              <a:buFont typeface="Arial" panose="020B0604020202020204" pitchFamily="34" charset="0"/>
              <a:buChar char="•"/>
            </a:pPr>
            <a:r>
              <a:rPr lang="en-US" b="1" dirty="0"/>
              <a:t>Father is angry: this may be his fight reaction</a:t>
            </a:r>
          </a:p>
          <a:p>
            <a:pPr marL="171450" indent="-171450">
              <a:buFont typeface="Arial" panose="020B0604020202020204" pitchFamily="34" charset="0"/>
              <a:buChar char="•"/>
            </a:pPr>
            <a:r>
              <a:rPr lang="en-US" b="1" dirty="0"/>
              <a:t>And the mother is withdrawn and shut down: this may be her freeze reaction</a:t>
            </a:r>
          </a:p>
          <a:p>
            <a:pPr marL="0" indent="0">
              <a:buFont typeface="Arial" panose="020B0604020202020204" pitchFamily="34" charset="0"/>
              <a:buNone/>
            </a:pPr>
            <a:r>
              <a:rPr lang="en-US" b="1" dirty="0"/>
              <a:t>Our job is to recognize these situations and provide therapeutic benefit. </a:t>
            </a:r>
          </a:p>
          <a:p>
            <a:pPr marL="0" indent="0">
              <a:buNone/>
            </a:pPr>
            <a:endParaRPr lang="en-US" b="1" dirty="0"/>
          </a:p>
          <a:p>
            <a:pPr marL="457200" lvl="1" indent="0">
              <a:buFont typeface="Arial" panose="020B0604020202020204" pitchFamily="34" charset="0"/>
              <a:buNone/>
            </a:pPr>
            <a:endParaRPr lang="en-US" b="1" dirty="0"/>
          </a:p>
          <a:p>
            <a:pPr marL="228600" indent="-228600">
              <a:buFont typeface="Arial" panose="020B0604020202020204" pitchFamily="34" charset="0"/>
              <a:buAutoNum type="arabicPeriod" startAt="2"/>
            </a:pPr>
            <a:endParaRPr lang="en-US" b="1" dirty="0"/>
          </a:p>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61</a:t>
            </a:fld>
            <a:endParaRPr lang="en-US" dirty="0"/>
          </a:p>
        </p:txBody>
      </p:sp>
    </p:spTree>
    <p:extLst>
      <p:ext uri="{BB962C8B-B14F-4D97-AF65-F5344CB8AC3E}">
        <p14:creationId xmlns:p14="http://schemas.microsoft.com/office/powerpoint/2010/main" val="2289493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can we help?</a:t>
            </a:r>
          </a:p>
          <a:p>
            <a:pPr marL="171450" indent="-171450">
              <a:buFont typeface="Arial" panose="020B0604020202020204" pitchFamily="34" charset="0"/>
              <a:buChar char="•"/>
            </a:pPr>
            <a:r>
              <a:rPr lang="en-US" b="1" dirty="0"/>
              <a:t>Our goal, as parents and caretakers is to recognize when someone’s lid is flipped and help them to restore control.</a:t>
            </a:r>
          </a:p>
          <a:p>
            <a:pPr marL="171450" indent="-171450">
              <a:buFont typeface="Arial" panose="020B0604020202020204" pitchFamily="34" charset="0"/>
              <a:buChar char="•"/>
            </a:pPr>
            <a:r>
              <a:rPr lang="en-US" b="1" dirty="0"/>
              <a:t>De-Escalation restores calm to them, but also allows them to regain their upper brain functionality. </a:t>
            </a:r>
          </a:p>
          <a:p>
            <a:endParaRPr lang="en-US" b="1" dirty="0"/>
          </a:p>
          <a:p>
            <a:r>
              <a:rPr lang="en-US" b="1" dirty="0"/>
              <a:t>We all need some strategies for de-escalation, </a:t>
            </a:r>
          </a:p>
          <a:p>
            <a:endParaRPr lang="en-US" b="1" dirty="0"/>
          </a:p>
          <a:p>
            <a:pPr marL="228600" indent="-228600">
              <a:buAutoNum type="arabicPeriod"/>
            </a:pPr>
            <a:r>
              <a:rPr lang="en-US" b="1" dirty="0"/>
              <a:t>In babies and toddlers, a flipped lid could be from </a:t>
            </a:r>
            <a:r>
              <a:rPr lang="en-US" b="1" u="sng" dirty="0"/>
              <a:t>pain</a:t>
            </a:r>
            <a:r>
              <a:rPr lang="en-US" b="1" dirty="0"/>
              <a:t>, from </a:t>
            </a:r>
            <a:r>
              <a:rPr lang="en-US" b="1" u="sng" dirty="0"/>
              <a:t>fear</a:t>
            </a:r>
            <a:r>
              <a:rPr lang="en-US" b="1" dirty="0"/>
              <a:t>, or from </a:t>
            </a:r>
            <a:r>
              <a:rPr lang="en-US" b="1" u="sng" dirty="0"/>
              <a:t>anger</a:t>
            </a:r>
            <a:r>
              <a:rPr lang="en-US" b="1" dirty="0"/>
              <a:t>. (don’t forget tired, hungry!)</a:t>
            </a:r>
          </a:p>
          <a:p>
            <a:pPr marL="628650" lvl="1" indent="-171450">
              <a:buFont typeface="Arial" panose="020B0604020202020204" pitchFamily="34" charset="0"/>
              <a:buChar char="•"/>
            </a:pPr>
            <a:r>
              <a:rPr lang="en-US" b="1" dirty="0"/>
              <a:t>De-escalation is sometimes just attunement: just being present and seeing what they need.</a:t>
            </a:r>
          </a:p>
          <a:p>
            <a:pPr marL="628650" lvl="1" indent="-171450">
              <a:buFont typeface="Arial" panose="020B0604020202020204" pitchFamily="34" charset="0"/>
              <a:buChar char="•"/>
            </a:pPr>
            <a:r>
              <a:rPr lang="en-US" b="1" dirty="0"/>
              <a:t>Distraction is actually an excellent technique for de-escalation. We use bubbles in our office</a:t>
            </a:r>
          </a:p>
          <a:p>
            <a:pPr marL="628650" lvl="1" indent="-171450">
              <a:buFont typeface="Arial" panose="020B0604020202020204" pitchFamily="34" charset="0"/>
              <a:buChar char="•"/>
            </a:pPr>
            <a:r>
              <a:rPr lang="en-US" b="1" dirty="0"/>
              <a:t>If the tantrum is more volitional and planned, selective ignoring the behavior is entirely appropriate: </a:t>
            </a:r>
            <a:r>
              <a:rPr lang="en-US" b="1" u="sng" dirty="0"/>
              <a:t>giving them a place to “cool down”</a:t>
            </a:r>
            <a:endParaRPr lang="en-US" b="1" dirty="0"/>
          </a:p>
          <a:p>
            <a:pPr marL="628650" lvl="1" indent="-171450">
              <a:buFont typeface="Arial" panose="020B0604020202020204" pitchFamily="34" charset="0"/>
              <a:buChar char="•"/>
            </a:pPr>
            <a:r>
              <a:rPr lang="en-US" b="1" dirty="0"/>
              <a:t>“Time Out” shouldn’t necessarily be a consequence, but rather, think of it as a “cool down” period.</a:t>
            </a:r>
          </a:p>
          <a:p>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62</a:t>
            </a:fld>
            <a:endParaRPr lang="en-US" dirty="0"/>
          </a:p>
        </p:txBody>
      </p:sp>
    </p:spTree>
    <p:extLst>
      <p:ext uri="{BB962C8B-B14F-4D97-AF65-F5344CB8AC3E}">
        <p14:creationId xmlns:p14="http://schemas.microsoft.com/office/powerpoint/2010/main" val="33046381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In an older child or adult: breathing techniques or grounding exercises can be used. </a:t>
            </a:r>
          </a:p>
          <a:p>
            <a:endParaRPr lang="en-US" b="1" dirty="0"/>
          </a:p>
          <a:p>
            <a:pPr marL="0" indent="0">
              <a:buFont typeface="Arial" panose="020B0604020202020204" pitchFamily="34" charset="0"/>
              <a:buNone/>
            </a:pPr>
            <a:r>
              <a:rPr lang="en-US" b="1" dirty="0"/>
              <a:t>Breathing exercises are an excellent coping technique: </a:t>
            </a:r>
          </a:p>
          <a:p>
            <a:pPr marL="628650" lvl="1" indent="-171450">
              <a:buFont typeface="Arial" panose="020B0604020202020204" pitchFamily="34" charset="0"/>
              <a:buChar char="•"/>
            </a:pPr>
            <a:r>
              <a:rPr lang="en-US" b="1" dirty="0"/>
              <a:t>remember that one of the strengths of the lower brain is the control of breathing: </a:t>
            </a:r>
          </a:p>
          <a:p>
            <a:pPr marL="628650" lvl="1" indent="-171450">
              <a:buFont typeface="Arial" panose="020B0604020202020204" pitchFamily="34" charset="0"/>
              <a:buChar char="•"/>
            </a:pPr>
            <a:r>
              <a:rPr lang="en-US" b="1" dirty="0"/>
              <a:t>breathe by tracing your hand</a:t>
            </a:r>
          </a:p>
          <a:p>
            <a:pPr marL="628650" lvl="1" indent="-171450">
              <a:buFont typeface="Arial" panose="020B0604020202020204" pitchFamily="34" charset="0"/>
              <a:buChar char="•"/>
            </a:pPr>
            <a:r>
              <a:rPr lang="en-US" b="1" dirty="0"/>
              <a:t>Breathe2Relax is a free App that teaches de-escalation and mindfulness: teaches controlled belly breathing</a:t>
            </a:r>
          </a:p>
          <a:p>
            <a:pPr marL="628650" lvl="1" indent="-171450">
              <a:buFont typeface="Arial" panose="020B0604020202020204" pitchFamily="34" charset="0"/>
              <a:buChar char="•"/>
            </a:pPr>
            <a:endParaRPr lang="en-US" b="1" dirty="0"/>
          </a:p>
          <a:p>
            <a:pPr marL="0" lvl="0" indent="0">
              <a:buFont typeface="Arial" panose="020B0604020202020204" pitchFamily="34" charset="0"/>
              <a:buNone/>
            </a:pPr>
            <a:r>
              <a:rPr lang="en-US" b="1" dirty="0"/>
              <a:t>Grounding exercises: </a:t>
            </a:r>
          </a:p>
          <a:p>
            <a:pPr marL="171450" lvl="0" indent="-171450">
              <a:buFont typeface="Arial" panose="020B0604020202020204" pitchFamily="34" charset="0"/>
              <a:buChar char="•"/>
            </a:pPr>
            <a:r>
              <a:rPr lang="en-US" b="1" i="0" dirty="0">
                <a:solidFill>
                  <a:srgbClr val="353C52"/>
                </a:solidFill>
                <a:effectLst/>
                <a:latin typeface="Helvetica" panose="020B0604020202020204" pitchFamily="34" charset="0"/>
              </a:rPr>
              <a:t>Grounding exercises are things you can do to bring yourself into contact with the present moment – the here and now.</a:t>
            </a:r>
          </a:p>
          <a:p>
            <a:pPr marL="171450" lvl="0" indent="-171450">
              <a:buFont typeface="Arial" panose="020B0604020202020204" pitchFamily="34" charset="0"/>
              <a:buChar char="•"/>
            </a:pPr>
            <a:r>
              <a:rPr lang="en-US" b="1" i="0" dirty="0">
                <a:solidFill>
                  <a:srgbClr val="353C52"/>
                </a:solidFill>
                <a:effectLst/>
                <a:latin typeface="Helvetica" panose="020B0604020202020204" pitchFamily="34" charset="0"/>
              </a:rPr>
              <a:t>They are helpful when emotions are out of control: during a trauma flashback, an anger outburst, or a panic attack</a:t>
            </a:r>
          </a:p>
          <a:p>
            <a:pPr marL="171450" lvl="0" indent="-171450">
              <a:buFont typeface="Arial" panose="020B0604020202020204" pitchFamily="34" charset="0"/>
              <a:buChar char="•"/>
            </a:pPr>
            <a:r>
              <a:rPr lang="en-US" b="1" dirty="0"/>
              <a:t>There are many out there, but this is one that is easy. It allows the escalated person to re-gain their senses by becoming more aware of their body and their environment.</a:t>
            </a:r>
          </a:p>
          <a:p>
            <a:pPr marL="171450" lvl="0" indent="-171450">
              <a:buFont typeface="Arial" panose="020B0604020202020204" pitchFamily="34" charset="0"/>
              <a:buChar char="•"/>
            </a:pPr>
            <a:endParaRPr lang="en-US" b="1" dirty="0"/>
          </a:p>
          <a:p>
            <a:pPr marL="0" lvl="0" indent="0">
              <a:buFont typeface="Arial" panose="020B0604020202020204" pitchFamily="34" charset="0"/>
              <a:buNone/>
            </a:pPr>
            <a:r>
              <a:rPr lang="en-US" b="1" dirty="0"/>
              <a:t>	List 5 things you can see, 4 things you can feel . . .hear. . . Smell. . . taste . . . Etc.</a:t>
            </a:r>
          </a:p>
        </p:txBody>
      </p:sp>
      <p:sp>
        <p:nvSpPr>
          <p:cNvPr id="4" name="Slide Number Placeholder 3"/>
          <p:cNvSpPr>
            <a:spLocks noGrp="1"/>
          </p:cNvSpPr>
          <p:nvPr>
            <p:ph type="sldNum" sz="quarter" idx="10"/>
          </p:nvPr>
        </p:nvSpPr>
        <p:spPr/>
        <p:txBody>
          <a:bodyPr/>
          <a:lstStyle/>
          <a:p>
            <a:fld id="{FDF1EF03-1D6F-2B45-8B63-B45D77E5CF11}" type="slidenum">
              <a:rPr lang="en-US" smtClean="0"/>
              <a:t>63</a:t>
            </a:fld>
            <a:endParaRPr lang="en-US" dirty="0"/>
          </a:p>
        </p:txBody>
      </p:sp>
    </p:spTree>
    <p:extLst>
      <p:ext uri="{BB962C8B-B14F-4D97-AF65-F5344CB8AC3E}">
        <p14:creationId xmlns:p14="http://schemas.microsoft.com/office/powerpoint/2010/main" val="12799225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chemeClr val="tx2"/>
                </a:solidFill>
                <a:effectLst/>
              </a:rPr>
              <a:t>As I wind down in this talk, I need to talk about a subject that is on everyone’s mind during the </a:t>
            </a:r>
            <a:r>
              <a:rPr lang="en-US" b="1" i="0" dirty="0" err="1">
                <a:solidFill>
                  <a:schemeClr val="tx2"/>
                </a:solidFill>
                <a:effectLst/>
              </a:rPr>
              <a:t>Covid</a:t>
            </a:r>
            <a:r>
              <a:rPr lang="en-US" b="1" i="0" dirty="0">
                <a:solidFill>
                  <a:schemeClr val="tx2"/>
                </a:solidFill>
                <a:effectLst/>
              </a:rPr>
              <a:t> pandemic.</a:t>
            </a:r>
          </a:p>
          <a:p>
            <a:endParaRPr lang="en-US" b="1" i="0" dirty="0">
              <a:solidFill>
                <a:schemeClr val="tx2"/>
              </a:solidFill>
              <a:effectLst/>
            </a:endParaRPr>
          </a:p>
          <a:p>
            <a:r>
              <a:rPr lang="en-US" b="1" i="0" dirty="0">
                <a:solidFill>
                  <a:schemeClr val="tx2"/>
                </a:solidFill>
                <a:effectLst/>
              </a:rPr>
              <a:t>Burnout is becoming more of a concern in health care workers. </a:t>
            </a:r>
          </a:p>
          <a:p>
            <a:pPr marL="171450" indent="-171450">
              <a:buFont typeface="Arial" panose="020B0604020202020204" pitchFamily="34" charset="0"/>
              <a:buChar char="•"/>
            </a:pPr>
            <a:r>
              <a:rPr lang="en-US" b="1" i="0" dirty="0">
                <a:solidFill>
                  <a:schemeClr val="tx2"/>
                </a:solidFill>
                <a:effectLst/>
              </a:rPr>
              <a:t>Resilience can help.</a:t>
            </a:r>
          </a:p>
          <a:p>
            <a:pPr marL="171450" indent="-171450">
              <a:buFont typeface="Arial" panose="020B0604020202020204" pitchFamily="34" charset="0"/>
              <a:buChar char="•"/>
            </a:pPr>
            <a:r>
              <a:rPr lang="en-US" b="1" i="0" dirty="0">
                <a:solidFill>
                  <a:schemeClr val="tx2"/>
                </a:solidFill>
                <a:effectLst/>
              </a:rPr>
              <a:t>We now have some evidence-based data to help combat burnout in health care workers. </a:t>
            </a:r>
          </a:p>
          <a:p>
            <a:pPr marL="171450" indent="-171450">
              <a:buFont typeface="Arial" panose="020B0604020202020204" pitchFamily="34" charset="0"/>
              <a:buChar char="•"/>
            </a:pPr>
            <a:endParaRPr lang="en-US" b="1" i="0" dirty="0">
              <a:solidFill>
                <a:schemeClr val="tx2"/>
              </a:solidFill>
              <a:effectLst/>
            </a:endParaRPr>
          </a:p>
          <a:p>
            <a:pPr marL="0" indent="0">
              <a:buFont typeface="Arial" panose="020B0604020202020204" pitchFamily="34" charset="0"/>
              <a:buNone/>
            </a:pPr>
            <a:r>
              <a:rPr lang="en-US" b="1" i="0" dirty="0">
                <a:solidFill>
                  <a:schemeClr val="tx2"/>
                </a:solidFill>
                <a:effectLst/>
              </a:rPr>
              <a:t>Recall the Transitive Property from math class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solidFill>
                  <a:schemeClr val="tx2"/>
                </a:solidFill>
                <a:effectLst/>
              </a:rPr>
              <a:t>If A &gt; B, and B &gt; C, then A &gt; 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solidFill>
                  <a:schemeClr val="tx2"/>
                </a:solidFill>
                <a:effectLst/>
              </a:rPr>
              <a:t>So how does this apply to resilience and burnout. Stick with me for a second. </a:t>
            </a:r>
          </a:p>
          <a:p>
            <a:endParaRPr lang="en-US" b="1" i="1" dirty="0">
              <a:solidFill>
                <a:schemeClr val="tx2"/>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chemeClr val="tx2"/>
                </a:solidFill>
                <a:effectLst/>
              </a:rPr>
              <a:t>1.  It has been shown that the act of teaching resilience builds resilience in the teacher</a:t>
            </a:r>
          </a:p>
          <a:p>
            <a:pPr marL="0" indent="0">
              <a:buFont typeface="Arial" panose="020B0604020202020204" pitchFamily="34" charset="0"/>
              <a:buNone/>
            </a:pPr>
            <a:endParaRPr lang="en-US" b="1" i="1" dirty="0">
              <a:solidFill>
                <a:schemeClr val="tx2"/>
              </a:solidFill>
              <a:effectLst/>
            </a:endParaRPr>
          </a:p>
          <a:p>
            <a:pPr marL="0" indent="0">
              <a:buFont typeface="Arial" panose="020B0604020202020204" pitchFamily="34" charset="0"/>
              <a:buNone/>
            </a:pPr>
            <a:r>
              <a:rPr lang="en-US" b="1" i="0" dirty="0">
                <a:solidFill>
                  <a:schemeClr val="tx2"/>
                </a:solidFill>
                <a:effectLst/>
              </a:rPr>
              <a:t>2.  There is growing evidence that </a:t>
            </a:r>
            <a:r>
              <a:rPr lang="en-US" b="1" i="0" u="sng" dirty="0">
                <a:solidFill>
                  <a:schemeClr val="tx2"/>
                </a:solidFill>
                <a:effectLst/>
              </a:rPr>
              <a:t>building resilience</a:t>
            </a:r>
            <a:r>
              <a:rPr lang="en-US" b="1" i="0" dirty="0">
                <a:solidFill>
                  <a:schemeClr val="tx2"/>
                </a:solidFill>
                <a:effectLst/>
              </a:rPr>
              <a:t> in health care workers can </a:t>
            </a:r>
            <a:r>
              <a:rPr lang="en-US" b="1" i="0" u="sng" dirty="0">
                <a:solidFill>
                  <a:schemeClr val="tx2"/>
                </a:solidFill>
                <a:effectLst/>
              </a:rPr>
              <a:t>prevent burnout and enhance satisfaction </a:t>
            </a:r>
            <a:endParaRPr lang="en-US" b="1" i="0" u="sng" baseline="30000" dirty="0">
              <a:solidFill>
                <a:schemeClr val="tx2"/>
              </a:solidFill>
              <a:effectLst/>
            </a:endParaRPr>
          </a:p>
          <a:p>
            <a:endParaRPr lang="en-US" b="1" dirty="0">
              <a:solidFill>
                <a:schemeClr val="tx2"/>
              </a:solidFill>
              <a:effectLst/>
            </a:endParaRPr>
          </a:p>
          <a:p>
            <a:pPr marL="228600" indent="-228600">
              <a:buAutoNum type="arabicPeriod" startAt="3"/>
            </a:pPr>
            <a:r>
              <a:rPr lang="en-US" b="1" dirty="0">
                <a:solidFill>
                  <a:schemeClr val="tx2"/>
                </a:solidFill>
                <a:effectLst/>
              </a:rPr>
              <a:t>Therefore, when we teach resilience-building, we are immunizing ourselves against burnout!</a:t>
            </a:r>
          </a:p>
          <a:p>
            <a:pPr marL="228600" indent="-228600">
              <a:buAutoNum type="arabicPeriod" startAt="3"/>
            </a:pPr>
            <a:endParaRPr lang="en-US" b="1" dirty="0">
              <a:solidFill>
                <a:schemeClr val="tx2"/>
              </a:solidFill>
              <a:effectLst/>
            </a:endParaRPr>
          </a:p>
          <a:p>
            <a:pPr marL="0" indent="0">
              <a:buNone/>
            </a:pPr>
            <a:endParaRPr lang="en-US" b="1" dirty="0">
              <a:solidFill>
                <a:schemeClr val="tx2"/>
              </a:solidFill>
              <a:effectLst/>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p:txBody>
      </p:sp>
      <p:sp>
        <p:nvSpPr>
          <p:cNvPr id="4" name="Slide Number Placeholder 3"/>
          <p:cNvSpPr>
            <a:spLocks noGrp="1"/>
          </p:cNvSpPr>
          <p:nvPr>
            <p:ph type="sldNum" sz="quarter" idx="10"/>
          </p:nvPr>
        </p:nvSpPr>
        <p:spPr/>
        <p:txBody>
          <a:bodyPr/>
          <a:lstStyle/>
          <a:p>
            <a:fld id="{FDF1EF03-1D6F-2B45-8B63-B45D77E5CF11}" type="slidenum">
              <a:rPr lang="en-US" smtClean="0"/>
              <a:t>64</a:t>
            </a:fld>
            <a:endParaRPr lang="en-US" dirty="0"/>
          </a:p>
        </p:txBody>
      </p:sp>
    </p:spTree>
    <p:extLst>
      <p:ext uri="{BB962C8B-B14F-4D97-AF65-F5344CB8AC3E}">
        <p14:creationId xmlns:p14="http://schemas.microsoft.com/office/powerpoint/2010/main" val="9677705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could easily talk for another hour about the new and exciting literature that is emerging about resilience-building. Here are a couple of resources. </a:t>
            </a:r>
          </a:p>
          <a:p>
            <a:endParaRPr lang="en-US" b="1" dirty="0"/>
          </a:p>
          <a:p>
            <a:r>
              <a:rPr lang="en-US" b="1" dirty="0"/>
              <a:t>Beyond Blue is an organization based in Australia dedicated to prevention and treatment of anxiety and depression in youth. They developed this guide as a part of the Children’s Resilience Research Project. </a:t>
            </a:r>
          </a:p>
          <a:p>
            <a:endParaRPr lang="en-US" b="1" dirty="0"/>
          </a:p>
          <a:p>
            <a:r>
              <a:rPr lang="en-US" b="1" dirty="0"/>
              <a:t>Beyond blue believes that to promote children’s resilience, it’s necessary to develop a common language, so they developed this 66-page guide. As someone who has read much of the scientific literature on resilience, this guide is concise, thorough and practical all at the same time.</a:t>
            </a:r>
          </a:p>
          <a:p>
            <a:endParaRPr lang="en-US" b="1" dirty="0"/>
          </a:p>
          <a:p>
            <a:r>
              <a:rPr lang="en-US" b="1" dirty="0"/>
              <a:t>The information within the guide was based on:</a:t>
            </a:r>
          </a:p>
          <a:p>
            <a:pPr marL="171450" indent="-171450">
              <a:buFont typeface="Arial" panose="020B0604020202020204" pitchFamily="34" charset="0"/>
              <a:buChar char="•"/>
            </a:pPr>
            <a:r>
              <a:rPr lang="en-US" b="1" dirty="0"/>
              <a:t>Review of the resilience literature</a:t>
            </a:r>
          </a:p>
          <a:p>
            <a:pPr marL="171450" indent="-171450">
              <a:buFont typeface="Arial" panose="020B0604020202020204" pitchFamily="34" charset="0"/>
              <a:buChar char="•"/>
            </a:pPr>
            <a:r>
              <a:rPr lang="en-US" b="1" dirty="0"/>
              <a:t>A taskforce of 10 child resilience experts across Australia</a:t>
            </a:r>
          </a:p>
          <a:p>
            <a:pPr marL="171450" indent="-171450">
              <a:buFont typeface="Arial" panose="020B0604020202020204" pitchFamily="34" charset="0"/>
              <a:buChar char="•"/>
            </a:pPr>
            <a:r>
              <a:rPr lang="en-US" b="1" dirty="0"/>
              <a:t>An expert panel of 25 academic researchers, leaders of services for children and families as well as community leaders</a:t>
            </a:r>
          </a:p>
          <a:p>
            <a:pPr marL="171450" indent="-171450">
              <a:buFont typeface="Arial" panose="020B0604020202020204" pitchFamily="34" charset="0"/>
              <a:buChar char="•"/>
            </a:pPr>
            <a:r>
              <a:rPr lang="en-US" b="1" dirty="0"/>
              <a:t>They solicited feedback from School aged children, age 6-12, and their parents</a:t>
            </a:r>
          </a:p>
          <a:p>
            <a:pPr marL="171450" indent="-171450">
              <a:buFont typeface="Arial" panose="020B0604020202020204" pitchFamily="34" charset="0"/>
              <a:buChar char="•"/>
            </a:pPr>
            <a:r>
              <a:rPr lang="en-US" b="1" dirty="0"/>
              <a:t>They also included Practitioners in health, education and community services sectors</a:t>
            </a:r>
          </a:p>
          <a:p>
            <a:endParaRPr lang="en-US" dirty="0"/>
          </a:p>
        </p:txBody>
      </p:sp>
      <p:sp>
        <p:nvSpPr>
          <p:cNvPr id="4" name="Slide Number Placeholder 3"/>
          <p:cNvSpPr>
            <a:spLocks noGrp="1"/>
          </p:cNvSpPr>
          <p:nvPr>
            <p:ph type="sldNum" sz="quarter" idx="5"/>
          </p:nvPr>
        </p:nvSpPr>
        <p:spPr/>
        <p:txBody>
          <a:bodyPr/>
          <a:lstStyle/>
          <a:p>
            <a:fld id="{FDF1EF03-1D6F-2B45-8B63-B45D77E5CF11}" type="slidenum">
              <a:rPr lang="en-US" smtClean="0"/>
              <a:t>65</a:t>
            </a:fld>
            <a:endParaRPr lang="en-US" dirty="0"/>
          </a:p>
        </p:txBody>
      </p:sp>
    </p:spTree>
    <p:extLst>
      <p:ext uri="{BB962C8B-B14F-4D97-AF65-F5344CB8AC3E}">
        <p14:creationId xmlns:p14="http://schemas.microsoft.com/office/powerpoint/2010/main" val="3801581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addition to the Beyond Blue document, I want to include what I think are the best recent review articles about resilience. </a:t>
            </a:r>
          </a:p>
          <a:p>
            <a:endParaRPr lang="en-US" b="1" dirty="0"/>
          </a:p>
          <a:p>
            <a:r>
              <a:rPr lang="en-US" b="1" dirty="0"/>
              <a:t>1. The first article by Anne </a:t>
            </a:r>
            <a:r>
              <a:rPr lang="en-US" b="1" dirty="0" err="1"/>
              <a:t>Masten</a:t>
            </a:r>
            <a:r>
              <a:rPr lang="en-US" b="1" dirty="0"/>
              <a:t> is the most comprehensive review of the Resilience Literature. </a:t>
            </a:r>
          </a:p>
          <a:p>
            <a:pPr marL="171450" indent="-171450">
              <a:buFont typeface="Arial" panose="020B0604020202020204" pitchFamily="34" charset="0"/>
              <a:buChar char="•"/>
            </a:pPr>
            <a:r>
              <a:rPr lang="en-US" b="1" dirty="0"/>
              <a:t>It is equally evidence-based and practical for all of us as well.</a:t>
            </a:r>
          </a:p>
          <a:p>
            <a:endParaRPr lang="en-US" b="1" dirty="0"/>
          </a:p>
          <a:p>
            <a:r>
              <a:rPr lang="en-US" b="1" dirty="0"/>
              <a:t>2. The second article by Traub looks at the Factors that build resilience and how we as practitioners can modify them. </a:t>
            </a:r>
          </a:p>
          <a:p>
            <a:pPr marL="171450" indent="-171450">
              <a:buFont typeface="Arial" panose="020B0604020202020204" pitchFamily="34" charset="0"/>
              <a:buChar char="•"/>
            </a:pPr>
            <a:r>
              <a:rPr lang="en-US" b="1" dirty="0"/>
              <a:t>This article was chosen by the American Academy of Pediatrics editorial board as one of the most influential articles for pediatricians in 2019.</a:t>
            </a:r>
          </a:p>
          <a:p>
            <a:endParaRPr lang="en-US" b="1" dirty="0"/>
          </a:p>
        </p:txBody>
      </p:sp>
      <p:sp>
        <p:nvSpPr>
          <p:cNvPr id="4" name="Slide Number Placeholder 3"/>
          <p:cNvSpPr>
            <a:spLocks noGrp="1"/>
          </p:cNvSpPr>
          <p:nvPr>
            <p:ph type="sldNum" sz="quarter" idx="5"/>
          </p:nvPr>
        </p:nvSpPr>
        <p:spPr/>
        <p:txBody>
          <a:bodyPr/>
          <a:lstStyle/>
          <a:p>
            <a:fld id="{FDF1EF03-1D6F-2B45-8B63-B45D77E5CF11}" type="slidenum">
              <a:rPr lang="en-US" smtClean="0"/>
              <a:t>66</a:t>
            </a:fld>
            <a:endParaRPr lang="en-US" dirty="0"/>
          </a:p>
        </p:txBody>
      </p:sp>
    </p:spTree>
    <p:extLst>
      <p:ext uri="{BB962C8B-B14F-4D97-AF65-F5344CB8AC3E}">
        <p14:creationId xmlns:p14="http://schemas.microsoft.com/office/powerpoint/2010/main" val="3959740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The last group of articles, in my opinion are game changing.</a:t>
            </a:r>
          </a:p>
          <a:p>
            <a:pPr marL="171450" indent="-171450">
              <a:buFont typeface="Arial" panose="020B0604020202020204" pitchFamily="34" charset="0"/>
              <a:buChar char="•"/>
            </a:pPr>
            <a:r>
              <a:rPr lang="en-US" b="1" dirty="0"/>
              <a:t>They describe </a:t>
            </a:r>
            <a:r>
              <a:rPr lang="en-US" b="1" u="sng" dirty="0"/>
              <a:t>Positive Childhood Experiences </a:t>
            </a:r>
            <a:r>
              <a:rPr lang="en-US" b="1" dirty="0"/>
              <a:t>which are perhaps more important than Adverse Childhood Experience.</a:t>
            </a:r>
          </a:p>
          <a:p>
            <a:pPr marL="171450" indent="-171450">
              <a:buFont typeface="Arial" panose="020B0604020202020204" pitchFamily="34" charset="0"/>
              <a:buChar char="•"/>
            </a:pPr>
            <a:r>
              <a:rPr lang="en-US" b="1" dirty="0"/>
              <a:t>These articles are only a few years old but are extremely influential in showing protective factors that build resilience.</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We are happy to see that these articles confirm the work that CHA started 4 years ago. </a:t>
            </a:r>
          </a:p>
          <a:p>
            <a:pPr marL="628650" lvl="1" indent="-171450">
              <a:buFont typeface="Arial" panose="020B0604020202020204" pitchFamily="34" charset="0"/>
              <a:buChar char="•"/>
            </a:pPr>
            <a:r>
              <a:rPr lang="en-US" b="1" dirty="0"/>
              <a:t>We believed, somewhat on faith, that building resilience would be a way to proactively address ACEs.</a:t>
            </a:r>
          </a:p>
          <a:p>
            <a:pPr marL="628650" lvl="1" indent="-171450">
              <a:buFont typeface="Arial" panose="020B0604020202020204" pitchFamily="34" charset="0"/>
              <a:buChar char="•"/>
            </a:pPr>
            <a:r>
              <a:rPr lang="en-US" b="1" dirty="0"/>
              <a:t>This recent work gives us more incentive to keep doing the work that we started. </a:t>
            </a:r>
          </a:p>
        </p:txBody>
      </p:sp>
      <p:sp>
        <p:nvSpPr>
          <p:cNvPr id="4" name="Slide Number Placeholder 3"/>
          <p:cNvSpPr>
            <a:spLocks noGrp="1"/>
          </p:cNvSpPr>
          <p:nvPr>
            <p:ph type="sldNum" sz="quarter" idx="5"/>
          </p:nvPr>
        </p:nvSpPr>
        <p:spPr/>
        <p:txBody>
          <a:bodyPr/>
          <a:lstStyle/>
          <a:p>
            <a:fld id="{FDF1EF03-1D6F-2B45-8B63-B45D77E5CF11}" type="slidenum">
              <a:rPr lang="en-US" smtClean="0"/>
              <a:t>67</a:t>
            </a:fld>
            <a:endParaRPr lang="en-US" dirty="0"/>
          </a:p>
        </p:txBody>
      </p:sp>
    </p:spTree>
    <p:extLst>
      <p:ext uri="{BB962C8B-B14F-4D97-AF65-F5344CB8AC3E}">
        <p14:creationId xmlns:p14="http://schemas.microsoft.com/office/powerpoint/2010/main" val="7002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050" b="1" dirty="0"/>
              <a:t>So we began today talking about ACEs and trauma which can have some devastating consequences</a:t>
            </a:r>
          </a:p>
          <a:p>
            <a:endParaRPr lang="en-US" sz="1050" b="1" dirty="0"/>
          </a:p>
          <a:p>
            <a:r>
              <a:rPr lang="en-US" sz="1050" b="1" dirty="0"/>
              <a:t>But we have also showed you evidence based interventions that can overcome the consequences of trauma. </a:t>
            </a:r>
          </a:p>
          <a:p>
            <a:endParaRPr lang="en-US" sz="1050" b="1" dirty="0"/>
          </a:p>
          <a:p>
            <a:r>
              <a:rPr lang="en-US" sz="1050" b="1" dirty="0"/>
              <a:t>Resilience-building interventions have 3 specific targets:   </a:t>
            </a:r>
          </a:p>
          <a:p>
            <a:pPr marL="171450" indent="-171450">
              <a:buFont typeface="Arial" panose="020B0604020202020204" pitchFamily="34" charset="0"/>
              <a:buChar char="•"/>
            </a:pPr>
            <a:r>
              <a:rPr lang="en-US" sz="1050" b="1" dirty="0"/>
              <a:t>Children: preparing them for future challenges</a:t>
            </a:r>
          </a:p>
          <a:p>
            <a:pPr marL="171450" indent="-171450">
              <a:buFont typeface="Arial" panose="020B0604020202020204" pitchFamily="34" charset="0"/>
              <a:buChar char="•"/>
            </a:pPr>
            <a:r>
              <a:rPr lang="en-US" sz="1050" b="1" dirty="0"/>
              <a:t>Parents: building resilience in them, whether we know of their trauma or not</a:t>
            </a:r>
          </a:p>
          <a:p>
            <a:pPr marL="171450" indent="-171450">
              <a:buFont typeface="Arial" panose="020B0604020202020204" pitchFamily="34" charset="0"/>
              <a:buChar char="•"/>
            </a:pPr>
            <a:r>
              <a:rPr lang="en-US" sz="1050" b="1" dirty="0"/>
              <a:t>Ourselves: Building our own resilience by teaching it to others </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US" sz="1050" b="1" dirty="0"/>
          </a:p>
        </p:txBody>
      </p:sp>
      <p:sp>
        <p:nvSpPr>
          <p:cNvPr id="4" name="Slide Number Placeholder 3"/>
          <p:cNvSpPr>
            <a:spLocks noGrp="1"/>
          </p:cNvSpPr>
          <p:nvPr>
            <p:ph type="sldNum" sz="quarter" idx="10"/>
          </p:nvPr>
        </p:nvSpPr>
        <p:spPr/>
        <p:txBody>
          <a:bodyPr/>
          <a:lstStyle/>
          <a:p>
            <a:fld id="{FDF1EF03-1D6F-2B45-8B63-B45D77E5CF11}" type="slidenum">
              <a:rPr lang="en-US" smtClean="0"/>
              <a:t>68</a:t>
            </a:fld>
            <a:endParaRPr lang="en-US" dirty="0"/>
          </a:p>
        </p:txBody>
      </p:sp>
    </p:spTree>
    <p:extLst>
      <p:ext uri="{BB962C8B-B14F-4D97-AF65-F5344CB8AC3E}">
        <p14:creationId xmlns:p14="http://schemas.microsoft.com/office/powerpoint/2010/main" val="9993854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a:p>
            <a:pPr marL="0" indent="0">
              <a:buFont typeface="Arial" panose="020B0604020202020204" pitchFamily="34" charset="0"/>
              <a:buNone/>
            </a:pPr>
            <a:r>
              <a:rPr lang="en-US" b="1" dirty="0"/>
              <a:t>Thank you again for the opportunity to be here today. </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I have left my email here if any of you would like to contact me.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Do you have any questions?</a:t>
            </a:r>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FDF1EF03-1D6F-2B45-8B63-B45D77E5CF11}" type="slidenum">
              <a:rPr lang="en-US" smtClean="0"/>
              <a:t>69</a:t>
            </a:fld>
            <a:endParaRPr lang="en-US" dirty="0"/>
          </a:p>
        </p:txBody>
      </p:sp>
    </p:spTree>
    <p:extLst>
      <p:ext uri="{BB962C8B-B14F-4D97-AF65-F5344CB8AC3E}">
        <p14:creationId xmlns:p14="http://schemas.microsoft.com/office/powerpoint/2010/main" val="649030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Blue is an organization based in Australia dedicated to prevention and treatment of anxiety and depression in youth. They developed this guide as a part of the Children’s Resilience Research Project. </a:t>
            </a:r>
          </a:p>
          <a:p>
            <a:endParaRPr lang="en-US" dirty="0"/>
          </a:p>
          <a:p>
            <a:r>
              <a:rPr lang="en-US" dirty="0"/>
              <a:t>Beyond blue believes that to promote children’s resilience, it’s necessary to develop a common language, so they developed this 66 page guide. As someone who has read much of the scientific literature on resilience, this guide is concise, thorough and practical all at the same time.</a:t>
            </a:r>
          </a:p>
          <a:p>
            <a:endParaRPr lang="en-US" dirty="0"/>
          </a:p>
          <a:p>
            <a:r>
              <a:rPr lang="en-US" dirty="0"/>
              <a:t>The information within the guide was based on:</a:t>
            </a:r>
          </a:p>
          <a:p>
            <a:pPr marL="171450" indent="-171450">
              <a:buFont typeface="Arial" panose="020B0604020202020204" pitchFamily="34" charset="0"/>
              <a:buChar char="•"/>
            </a:pPr>
            <a:r>
              <a:rPr lang="en-US" dirty="0"/>
              <a:t>Review of the resilience literature</a:t>
            </a:r>
          </a:p>
          <a:p>
            <a:pPr marL="171450" indent="-171450">
              <a:buFont typeface="Arial" panose="020B0604020202020204" pitchFamily="34" charset="0"/>
              <a:buChar char="•"/>
            </a:pPr>
            <a:r>
              <a:rPr lang="en-US" dirty="0"/>
              <a:t>A taskforce of 10 child resilience experts across Australia</a:t>
            </a:r>
          </a:p>
          <a:p>
            <a:pPr marL="171450" indent="-171450">
              <a:buFont typeface="Arial" panose="020B0604020202020204" pitchFamily="34" charset="0"/>
              <a:buChar char="•"/>
            </a:pPr>
            <a:r>
              <a:rPr lang="en-US" dirty="0"/>
              <a:t>An expert panel of 25 academic researchers, leaders of services for children and families as well as community leaders</a:t>
            </a:r>
          </a:p>
          <a:p>
            <a:pPr marL="171450" indent="-171450">
              <a:buFont typeface="Arial" panose="020B0604020202020204" pitchFamily="34" charset="0"/>
              <a:buChar char="•"/>
            </a:pPr>
            <a:r>
              <a:rPr lang="en-US" dirty="0"/>
              <a:t>School aged children, age 6-12, and their parents</a:t>
            </a:r>
          </a:p>
          <a:p>
            <a:pPr marL="171450" indent="-171450">
              <a:buFont typeface="Arial" panose="020B0604020202020204" pitchFamily="34" charset="0"/>
              <a:buChar char="•"/>
            </a:pPr>
            <a:r>
              <a:rPr lang="en-US" dirty="0"/>
              <a:t>Practitioners in health, education and community services sectors</a:t>
            </a:r>
          </a:p>
        </p:txBody>
      </p:sp>
      <p:sp>
        <p:nvSpPr>
          <p:cNvPr id="4" name="Slide Number Placeholder 3"/>
          <p:cNvSpPr>
            <a:spLocks noGrp="1"/>
          </p:cNvSpPr>
          <p:nvPr>
            <p:ph type="sldNum" sz="quarter" idx="5"/>
          </p:nvPr>
        </p:nvSpPr>
        <p:spPr/>
        <p:txBody>
          <a:bodyPr/>
          <a:lstStyle/>
          <a:p>
            <a:fld id="{FDF1EF03-1D6F-2B45-8B63-B45D77E5CF11}" type="slidenum">
              <a:rPr lang="en-US" smtClean="0"/>
              <a:t>72</a:t>
            </a:fld>
            <a:endParaRPr lang="en-US" dirty="0"/>
          </a:p>
        </p:txBody>
      </p:sp>
    </p:spTree>
    <p:extLst>
      <p:ext uri="{BB962C8B-B14F-4D97-AF65-F5344CB8AC3E}">
        <p14:creationId xmlns:p14="http://schemas.microsoft.com/office/powerpoint/2010/main" val="1960372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0F09BE-AAEE-47C8-936B-990E68750979}"/>
              </a:ext>
            </a:extLst>
          </p:cNvPr>
          <p:cNvSpPr>
            <a:spLocks noGrp="1"/>
          </p:cNvSpPr>
          <p:nvPr>
            <p:ph type="body" idx="1"/>
          </p:nvPr>
        </p:nvSpPr>
        <p:spPr/>
        <p:txBody>
          <a:bodyPr/>
          <a:lstStyle/>
          <a:p>
            <a:r>
              <a:rPr lang="en-US" sz="1200" b="1" dirty="0">
                <a:solidFill>
                  <a:schemeClr val="tx1"/>
                </a:solidFill>
              </a:rPr>
              <a:t>Analysis from the data revealed </a:t>
            </a:r>
            <a:r>
              <a:rPr lang="en-US" sz="1200" b="1" i="1" dirty="0">
                <a:solidFill>
                  <a:schemeClr val="tx1"/>
                </a:solidFill>
              </a:rPr>
              <a:t>strong correlation</a:t>
            </a:r>
            <a:r>
              <a:rPr lang="en-US" sz="1200" b="1" dirty="0">
                <a:solidFill>
                  <a:schemeClr val="tx1"/>
                </a:solidFill>
              </a:rPr>
              <a:t> between ACEs and adverse health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chemeClr val="tx1"/>
                </a:solidFill>
              </a:rPr>
              <a:t>The higher the ACE score, the higher the risk of medical disease in </a:t>
            </a:r>
            <a:r>
              <a:rPr lang="en-US" b="1" i="1" u="sng" dirty="0">
                <a:solidFill>
                  <a:schemeClr val="tx1"/>
                </a:solidFill>
              </a:rPr>
              <a:t>seven of the ten leading causes of death in the United States</a:t>
            </a:r>
            <a:endParaRPr lang="en-US" sz="1200" b="1" i="1" u="sng" dirty="0">
              <a:solidFill>
                <a:schemeClr val="tx1"/>
              </a:solidFill>
            </a:endParaRPr>
          </a:p>
          <a:p>
            <a:endParaRPr lang="en-US" sz="1200" i="1" u="sng" dirty="0">
              <a:solidFill>
                <a:schemeClr val="tx1"/>
              </a:solidFill>
            </a:endParaRPr>
          </a:p>
          <a:p>
            <a:pPr marL="0" indent="0">
              <a:buNone/>
            </a:pPr>
            <a:r>
              <a:rPr lang="en-US" b="1" u="sng" dirty="0">
                <a:effectLst/>
              </a:rPr>
              <a:t>An ACE score &gt; 4  doubles the risk of COPD or hepatitis, quadruples the risk of depression, and increases the risk of suicidality by 12X.</a:t>
            </a:r>
            <a:endParaRPr lang="en-US" dirty="0">
              <a:effectLst/>
            </a:endParaRPr>
          </a:p>
          <a:p>
            <a:pPr marL="0" indent="0">
              <a:buNone/>
            </a:pPr>
            <a:endParaRPr lang="en-US" b="1" u="sng" dirty="0"/>
          </a:p>
          <a:p>
            <a:pPr marL="0" indent="0">
              <a:buNone/>
            </a:pPr>
            <a:r>
              <a:rPr lang="en-US" b="1" u="sng" dirty="0"/>
              <a:t>An ACE score &gt; 7:  More than triples the risk of heart disease, hypertension and lung cancer</a:t>
            </a:r>
            <a:endParaRPr lang="en-US" dirty="0"/>
          </a:p>
          <a:p>
            <a:endParaRPr lang="en-US" dirty="0"/>
          </a:p>
          <a:p>
            <a:r>
              <a:rPr lang="en-US" b="1" u="sng" dirty="0"/>
              <a:t>ACEs can also influence one’s Life Span:  </a:t>
            </a:r>
          </a:p>
          <a:p>
            <a:pPr marL="171450" indent="-171450">
              <a:buFont typeface="Arial" panose="020B0604020202020204" pitchFamily="34" charset="0"/>
              <a:buChar char="•"/>
            </a:pPr>
            <a:r>
              <a:rPr lang="en-US" b="1" dirty="0">
                <a:solidFill>
                  <a:schemeClr val="bg2"/>
                </a:solidFill>
              </a:rPr>
              <a:t>With 0 Aces: 60% of the population live to age 65,  </a:t>
            </a:r>
          </a:p>
          <a:p>
            <a:pPr marL="171450" indent="-171450">
              <a:buFont typeface="Arial" panose="020B0604020202020204" pitchFamily="34" charset="0"/>
              <a:buChar char="•"/>
            </a:pPr>
            <a:r>
              <a:rPr lang="en-US" b="1" dirty="0">
                <a:solidFill>
                  <a:schemeClr val="bg2"/>
                </a:solidFill>
              </a:rPr>
              <a:t>With 4 Aces: 3% live to age 65,  </a:t>
            </a:r>
          </a:p>
          <a:p>
            <a:pPr marL="171450" indent="-171450">
              <a:buFont typeface="Arial" panose="020B0604020202020204" pitchFamily="34" charset="0"/>
              <a:buChar char="•"/>
            </a:pPr>
            <a:r>
              <a:rPr lang="en-US" b="1" dirty="0">
                <a:solidFill>
                  <a:schemeClr val="bg2"/>
                </a:solidFill>
              </a:rPr>
              <a:t>With 7 Aces: 20 year decrease in life expectancy</a:t>
            </a:r>
          </a:p>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very complex slide from the </a:t>
            </a:r>
            <a:r>
              <a:rPr lang="en-US" dirty="0" err="1"/>
              <a:t>beyondblue</a:t>
            </a:r>
            <a:r>
              <a:rPr lang="en-US" dirty="0"/>
              <a:t> text, which looks at the Factors that influence a child’s reaction to adversity. </a:t>
            </a:r>
          </a:p>
          <a:p>
            <a:endParaRPr lang="en-US" dirty="0"/>
          </a:p>
          <a:p>
            <a:r>
              <a:rPr lang="en-US" dirty="0"/>
              <a:t>The experts from beyond blue agreed with 100% consensus that resilience interventions should focus on both the child and their environment. </a:t>
            </a:r>
          </a:p>
          <a:p>
            <a:endParaRPr lang="en-US" dirty="0"/>
          </a:p>
          <a:p>
            <a:r>
              <a:rPr lang="en-US" dirty="0"/>
              <a:t>I can now honestly say, that pediatricians in the Portland/Vancouver/Salem area are earnestly working on resilience building in the inner two circles of this diagram: the children themselves and their families.</a:t>
            </a:r>
          </a:p>
          <a:p>
            <a:endParaRPr lang="en-US" dirty="0"/>
          </a:p>
          <a:p>
            <a:r>
              <a:rPr lang="en-US" dirty="0"/>
              <a:t>What I am going to ask you all to do is to carry out this work to the next layer: that of the schools and the community. The blueprint has now been written by our colleagues in Australia. We need people here to carry out this blueprint. </a:t>
            </a:r>
          </a:p>
        </p:txBody>
      </p:sp>
      <p:sp>
        <p:nvSpPr>
          <p:cNvPr id="4" name="Slide Number Placeholder 3"/>
          <p:cNvSpPr>
            <a:spLocks noGrp="1"/>
          </p:cNvSpPr>
          <p:nvPr>
            <p:ph type="sldNum" sz="quarter" idx="5"/>
          </p:nvPr>
        </p:nvSpPr>
        <p:spPr/>
        <p:txBody>
          <a:bodyPr/>
          <a:lstStyle/>
          <a:p>
            <a:fld id="{FDF1EF03-1D6F-2B45-8B63-B45D77E5CF11}" type="slidenum">
              <a:rPr lang="en-US" smtClean="0"/>
              <a:t>73</a:t>
            </a:fld>
            <a:endParaRPr lang="en-US" dirty="0"/>
          </a:p>
        </p:txBody>
      </p:sp>
    </p:spTree>
    <p:extLst>
      <p:ext uri="{BB962C8B-B14F-4D97-AF65-F5344CB8AC3E}">
        <p14:creationId xmlns:p14="http://schemas.microsoft.com/office/powerpoint/2010/main" val="25075352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very complex slide from the </a:t>
            </a:r>
            <a:r>
              <a:rPr lang="en-US" dirty="0" err="1"/>
              <a:t>beyondblue</a:t>
            </a:r>
            <a:r>
              <a:rPr lang="en-US" dirty="0"/>
              <a:t> text, which looks at the Factors that influence a child’s reaction to adversity. </a:t>
            </a:r>
          </a:p>
          <a:p>
            <a:endParaRPr lang="en-US" dirty="0"/>
          </a:p>
          <a:p>
            <a:r>
              <a:rPr lang="en-US" dirty="0"/>
              <a:t>The experts from beyond blue agreed with 100% consensus that resilience interventions should focus on both the child and their environment. </a:t>
            </a:r>
          </a:p>
          <a:p>
            <a:endParaRPr lang="en-US" dirty="0"/>
          </a:p>
          <a:p>
            <a:r>
              <a:rPr lang="en-US" dirty="0"/>
              <a:t>I can now honestly say, that pediatricians in the Portland/Vancouver/Salem area are earnestly working on resilience building in the inner two circles of this diagram: the children themselves and their families.</a:t>
            </a:r>
          </a:p>
          <a:p>
            <a:endParaRPr lang="en-US" dirty="0"/>
          </a:p>
          <a:p>
            <a:r>
              <a:rPr lang="en-US" dirty="0"/>
              <a:t>What I am going to ask you all to do is to carry out this work to the next layer: that of the schools and the community. The blueprint has now been written by our colleagues in Australia. We need people here to carry out this blueprint. </a:t>
            </a:r>
          </a:p>
        </p:txBody>
      </p:sp>
      <p:sp>
        <p:nvSpPr>
          <p:cNvPr id="4" name="Slide Number Placeholder 3"/>
          <p:cNvSpPr>
            <a:spLocks noGrp="1"/>
          </p:cNvSpPr>
          <p:nvPr>
            <p:ph type="sldNum" sz="quarter" idx="5"/>
          </p:nvPr>
        </p:nvSpPr>
        <p:spPr/>
        <p:txBody>
          <a:bodyPr/>
          <a:lstStyle/>
          <a:p>
            <a:fld id="{FDF1EF03-1D6F-2B45-8B63-B45D77E5CF11}" type="slidenum">
              <a:rPr lang="en-US" smtClean="0"/>
              <a:t>76</a:t>
            </a:fld>
            <a:endParaRPr lang="en-US" dirty="0"/>
          </a:p>
        </p:txBody>
      </p:sp>
    </p:spTree>
    <p:extLst>
      <p:ext uri="{BB962C8B-B14F-4D97-AF65-F5344CB8AC3E}">
        <p14:creationId xmlns:p14="http://schemas.microsoft.com/office/powerpoint/2010/main" val="10745573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a:p>
            <a:pPr marL="0" indent="0">
              <a:buFont typeface="Arial" panose="020B0604020202020204" pitchFamily="34" charset="0"/>
              <a:buNone/>
            </a:pPr>
            <a:r>
              <a:rPr lang="en-US" b="1" dirty="0"/>
              <a:t>Thank you again for the opportunity to be here today. </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I have left my email here if any of you would like to contact me.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Do you have any questions?</a:t>
            </a:r>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FDF1EF03-1D6F-2B45-8B63-B45D77E5CF11}" type="slidenum">
              <a:rPr lang="en-US" smtClean="0"/>
              <a:t>79</a:t>
            </a:fld>
            <a:endParaRPr lang="en-US" dirty="0"/>
          </a:p>
        </p:txBody>
      </p:sp>
    </p:spTree>
    <p:extLst>
      <p:ext uri="{BB962C8B-B14F-4D97-AF65-F5344CB8AC3E}">
        <p14:creationId xmlns:p14="http://schemas.microsoft.com/office/powerpoint/2010/main" val="255348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show the influence ACEs have on psychosocial health</a:t>
            </a:r>
          </a:p>
          <a:p>
            <a:endParaRPr lang="en-US" b="1" dirty="0"/>
          </a:p>
          <a:p>
            <a:r>
              <a:rPr lang="en-US" b="1" dirty="0"/>
              <a:t>Job performance</a:t>
            </a:r>
          </a:p>
          <a:p>
            <a:r>
              <a:rPr lang="en-US" b="1" dirty="0"/>
              <a:t>Domestic violence</a:t>
            </a:r>
          </a:p>
          <a:p>
            <a:r>
              <a:rPr lang="en-US" b="1" dirty="0"/>
              <a:t>Adverse mental health</a:t>
            </a:r>
          </a:p>
          <a:p>
            <a:r>
              <a:rPr lang="en-US" b="1" dirty="0"/>
              <a:t>Academic difficulties</a:t>
            </a:r>
          </a:p>
          <a:p>
            <a:r>
              <a:rPr lang="en-US" b="1" dirty="0"/>
              <a:t>Behavioral issues in school</a:t>
            </a:r>
          </a:p>
          <a:p>
            <a:r>
              <a:rPr lang="en-US" b="1" dirty="0"/>
              <a:t>And teen pregnancy</a:t>
            </a:r>
          </a:p>
        </p:txBody>
      </p:sp>
      <p:sp>
        <p:nvSpPr>
          <p:cNvPr id="4" name="Slide Number Placeholder 3"/>
          <p:cNvSpPr>
            <a:spLocks noGrp="1"/>
          </p:cNvSpPr>
          <p:nvPr>
            <p:ph type="sldNum" sz="quarter" idx="10"/>
          </p:nvPr>
        </p:nvSpPr>
        <p:spPr/>
        <p:txBody>
          <a:bodyPr/>
          <a:lstStyle/>
          <a:p>
            <a:fld id="{FDF1EF03-1D6F-2B45-8B63-B45D77E5CF11}" type="slidenum">
              <a:rPr lang="en-US" smtClean="0"/>
              <a:t>8</a:t>
            </a:fld>
            <a:endParaRPr lang="en-US" dirty="0"/>
          </a:p>
        </p:txBody>
      </p:sp>
    </p:spTree>
    <p:extLst>
      <p:ext uri="{BB962C8B-B14F-4D97-AF65-F5344CB8AC3E}">
        <p14:creationId xmlns:p14="http://schemas.microsoft.com/office/powerpoint/2010/main" val="144165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b="1" u="none" dirty="0">
                <a:effectLst/>
              </a:rPr>
              <a:t>Also, IMPORTANT TO US, subsequent studies have confirmed the suspected relationship of ACEs with Development and Behavior</a:t>
            </a:r>
          </a:p>
          <a:p>
            <a:pPr lvl="0"/>
            <a:endParaRPr lang="en-US" sz="1600" b="1" u="sng" dirty="0">
              <a:effectLst/>
            </a:endParaRPr>
          </a:p>
          <a:p>
            <a:pPr lvl="0"/>
            <a:r>
              <a:rPr lang="en-US" sz="1600" b="1" u="sng" dirty="0">
                <a:effectLst/>
              </a:rPr>
              <a:t>With an ACE score of </a:t>
            </a:r>
            <a:r>
              <a:rPr lang="en-US" sz="1600" b="1" u="sng" dirty="0"/>
              <a:t>3 or more</a:t>
            </a:r>
            <a:r>
              <a:rPr lang="en-US" sz="1600" b="1" u="sng" dirty="0">
                <a:effectLst/>
              </a:rPr>
              <a:t>:</a:t>
            </a:r>
          </a:p>
          <a:p>
            <a:pPr marL="742950" lvl="1" indent="-285750">
              <a:buFont typeface="Arial" panose="020B0604020202020204" pitchFamily="34" charset="0"/>
              <a:buChar char="•"/>
            </a:pPr>
            <a:r>
              <a:rPr lang="en-US" sz="1600" b="1" dirty="0"/>
              <a:t>A child is nearly 4 times more likely have developmental delays</a:t>
            </a:r>
          </a:p>
          <a:p>
            <a:pPr lvl="1"/>
            <a:endParaRPr lang="en-US" sz="1600" dirty="0">
              <a:solidFill>
                <a:schemeClr val="bg2">
                  <a:lumMod val="60000"/>
                  <a:lumOff val="40000"/>
                </a:schemeClr>
              </a:solidFill>
              <a:effectLst/>
            </a:endParaRPr>
          </a:p>
          <a:p>
            <a:pPr lvl="0"/>
            <a:r>
              <a:rPr lang="en-US" sz="1600" b="1" u="sng" dirty="0">
                <a:effectLst/>
              </a:rPr>
              <a:t>With an ACE scor</a:t>
            </a:r>
            <a:r>
              <a:rPr lang="en-US" sz="1600" b="1" u="sng" dirty="0"/>
              <a:t>e or 4 or more:</a:t>
            </a:r>
          </a:p>
          <a:p>
            <a:pPr marL="742950" lvl="1" indent="-285750">
              <a:buFont typeface="Arial" panose="020B0604020202020204" pitchFamily="34" charset="0"/>
              <a:buChar char="•"/>
            </a:pPr>
            <a:r>
              <a:rPr lang="en-US" sz="1600" b="1" dirty="0">
                <a:effectLst/>
              </a:rPr>
              <a:t>A child is 32 times more likely to have behavioral problems in school**</a:t>
            </a:r>
          </a:p>
          <a:p>
            <a:pPr marL="742950" lvl="1" indent="-285750">
              <a:buFont typeface="Arial" panose="020B0604020202020204" pitchFamily="34" charset="0"/>
              <a:buChar char="•"/>
            </a:pPr>
            <a:endParaRPr lang="en-US" sz="1600" b="1" dirty="0">
              <a:effectLst/>
            </a:endParaRPr>
          </a:p>
          <a:p>
            <a:pPr marL="0" lvl="0" indent="0">
              <a:buFont typeface="Arial" panose="020B0604020202020204" pitchFamily="34" charset="0"/>
              <a:buNone/>
            </a:pPr>
            <a:r>
              <a:rPr lang="en-US" sz="1600" b="1" dirty="0">
                <a:effectLst/>
              </a:rPr>
              <a:t>Knowing this, you all should be aware that you may be taking care of a higher percentage of parents and/or kids with high ACEs..</a:t>
            </a:r>
          </a:p>
          <a:p>
            <a:pPr marL="285750" lvl="0" indent="-285750">
              <a:buFont typeface="Arial" panose="020B0604020202020204" pitchFamily="34" charset="0"/>
              <a:buChar char="•"/>
            </a:pPr>
            <a:r>
              <a:rPr lang="en-US" sz="1600" b="1" dirty="0">
                <a:effectLst/>
              </a:rPr>
              <a:t>This gives us opportunities to provide more assistance for this family through a trauma-informed lens. </a:t>
            </a:r>
          </a:p>
          <a:p>
            <a:endParaRPr lang="en-US" dirty="0"/>
          </a:p>
        </p:txBody>
      </p:sp>
      <p:sp>
        <p:nvSpPr>
          <p:cNvPr id="4" name="Slide Number Placeholder 3"/>
          <p:cNvSpPr>
            <a:spLocks noGrp="1"/>
          </p:cNvSpPr>
          <p:nvPr>
            <p:ph type="sldNum" sz="quarter" idx="10"/>
          </p:nvPr>
        </p:nvSpPr>
        <p:spPr/>
        <p:txBody>
          <a:bodyPr/>
          <a:lstStyle/>
          <a:p>
            <a:fld id="{FDF1EF03-1D6F-2B45-8B63-B45D77E5CF11}" type="slidenum">
              <a:rPr lang="en-US" smtClean="0"/>
              <a:t>9</a:t>
            </a:fld>
            <a:endParaRPr lang="en-US" dirty="0"/>
          </a:p>
        </p:txBody>
      </p:sp>
    </p:spTree>
    <p:extLst>
      <p:ext uri="{BB962C8B-B14F-4D97-AF65-F5344CB8AC3E}">
        <p14:creationId xmlns:p14="http://schemas.microsoft.com/office/powerpoint/2010/main" val="745833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FullBackground.jpg"/>
          <p:cNvPicPr>
            <a:picLocks noChangeAspect="1"/>
          </p:cNvPicPr>
          <p:nvPr userDrawn="1"/>
        </p:nvPicPr>
        <p:blipFill>
          <a:blip r:embed="rId2">
            <a:lum bright="70000" contrast="-70000"/>
          </a:blip>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en-US"/>
              <a:t>Click to edit Master title style</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accent6">
                    <a:lumMod val="50000"/>
                  </a:schemeClr>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pic>
        <p:nvPicPr>
          <p:cNvPr id="3074" name="Picture 2" descr="CHACHFhorizonta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9464" y="5833285"/>
            <a:ext cx="7583487" cy="66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lum bright="70000" contrast="-70000"/>
          </a:blip>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864608" y="264907"/>
            <a:ext cx="3959352" cy="6328186"/>
          </a:xfrm>
          <a:solidFill>
            <a:schemeClr val="bg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en-US"/>
              <a:t>Click to edit Master text styles</a:t>
            </a:r>
          </a:p>
        </p:txBody>
      </p:sp>
      <p:sp>
        <p:nvSpPr>
          <p:cNvPr id="10" name="Slide Number Placeholder 5"/>
          <p:cNvSpPr>
            <a:spLocks noGrp="1"/>
          </p:cNvSpPr>
          <p:nvPr>
            <p:ph type="sldNum" sz="quarter" idx="12"/>
          </p:nvPr>
        </p:nvSpPr>
        <p:spPr>
          <a:xfrm>
            <a:off x="8362950" y="6356350"/>
            <a:ext cx="609600" cy="365125"/>
          </a:xfrm>
          <a:prstGeom prst="rect">
            <a:avLst/>
          </a:prstGeom>
        </p:spPr>
        <p:txBody>
          <a:bodyPr/>
          <a:lstStyle/>
          <a:p>
            <a:fld id="{EB93AA0E-B8D9-2F44-91B9-5D12320D67A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Overlay-FullBackground.jpg"/>
          <p:cNvPicPr>
            <a:picLocks noChangeAspect="1"/>
          </p:cNvPicPr>
          <p:nvPr userDrawn="1"/>
        </p:nvPicPr>
        <p:blipFill>
          <a:blip r:embed="rId2">
            <a:lum bright="70000" contrast="-70000"/>
          </a:blip>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en-US" dirty="0"/>
              <a:t>Click to edit Master title style</a:t>
            </a:r>
            <a:endParaRPr dirty="0"/>
          </a:p>
        </p:txBody>
      </p:sp>
      <p:sp>
        <p:nvSpPr>
          <p:cNvPr id="3" name="Picture Placeholder 2"/>
          <p:cNvSpPr>
            <a:spLocks noGrp="1"/>
          </p:cNvSpPr>
          <p:nvPr>
            <p:ph type="pic" idx="1"/>
          </p:nvPr>
        </p:nvSpPr>
        <p:spPr>
          <a:xfrm>
            <a:off x="342900" y="265176"/>
            <a:ext cx="8458200" cy="3697224"/>
          </a:xfrm>
          <a:solidFill>
            <a:schemeClr val="bg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a:xfrm>
            <a:off x="8367656" y="6356350"/>
            <a:ext cx="609600" cy="365125"/>
          </a:xfrm>
          <a:prstGeom prst="rect">
            <a:avLst/>
          </a:prstGeom>
        </p:spPr>
        <p:txBody>
          <a:bodyPr/>
          <a:lstStyle/>
          <a:p>
            <a:fld id="{EB93AA0E-B8D9-2F44-91B9-5D12320D67A6}" type="slidenum">
              <a:rPr lang="en-US" smtClean="0"/>
              <a:t>‹#›</a:t>
            </a:fld>
            <a:endParaRPr lang="en-US" dirty="0"/>
          </a:p>
        </p:txBody>
      </p:sp>
      <p:pic>
        <p:nvPicPr>
          <p:cNvPr id="11266" name="Picture 2" descr="CHACHFhorizonta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67896" y="6317409"/>
            <a:ext cx="4038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pic>
        <p:nvPicPr>
          <p:cNvPr id="12290" name="Picture 2" descr="CHACHFhorizont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57139" y="6379284"/>
            <a:ext cx="4038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lum bright="70000" contrast="-70000"/>
          </a:blip>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a:xfrm>
            <a:off x="8359365" y="6356350"/>
            <a:ext cx="609600" cy="365125"/>
          </a:xfrm>
          <a:prstGeom prst="rect">
            <a:avLst/>
          </a:prstGeom>
        </p:spPr>
        <p:txBody>
          <a:bodyPr/>
          <a:lstStyle/>
          <a:p>
            <a:fld id="{EB93AA0E-B8D9-2F44-91B9-5D12320D67A6}" type="slidenum">
              <a:rPr lang="en-US" smtClean="0"/>
              <a:t>‹#›</a:t>
            </a:fld>
            <a:endParaRPr lang="en-US" dirty="0"/>
          </a:p>
        </p:txBody>
      </p:sp>
      <p:pic>
        <p:nvPicPr>
          <p:cNvPr id="13314" name="Picture 2" descr="CHACHFhorizonta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75473" y="6356350"/>
            <a:ext cx="4038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lum bright="70000" contrast="-70000"/>
          </a:blip>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en-US"/>
              <a:t>Click to edit Master title style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a:xfrm>
            <a:off x="8204499" y="6356350"/>
            <a:ext cx="609600" cy="365125"/>
          </a:xfrm>
          <a:prstGeom prst="rect">
            <a:avLst/>
          </a:prstGeom>
        </p:spPr>
        <p:txBody>
          <a:bodyPr/>
          <a:lstStyle/>
          <a:p>
            <a:fld id="{EB93AA0E-B8D9-2F44-91B9-5D12320D67A6}" type="slidenum">
              <a:rPr lang="en-US" smtClean="0"/>
              <a:t>‹#›</a:t>
            </a:fld>
            <a:endParaRPr lang="en-US" dirty="0"/>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pic>
        <p:nvPicPr>
          <p:cNvPr id="14338" name="Picture 2" descr="CHACHFhorizonta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9864" y="6356350"/>
            <a:ext cx="4038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userDrawn="1"/>
        </p:nvPicPr>
        <p:blipFill>
          <a:blip r:embed="rId3">
            <a:lum bright="70000" contrast="-70000"/>
          </a:blip>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1pPr>
              <a:defRPr baseline="0">
                <a:solidFill>
                  <a:schemeClr val="accent6">
                    <a:lumMod val="50000"/>
                  </a:schemeClr>
                </a:solidFill>
              </a:defRPr>
            </a:lvl1pPr>
            <a:lvl2pPr>
              <a:defRPr baseline="0">
                <a:solidFill>
                  <a:schemeClr val="accent6">
                    <a:lumMod val="50000"/>
                  </a:schemeClr>
                </a:solidFill>
              </a:defRPr>
            </a:lvl2pPr>
            <a:lvl3pPr>
              <a:defRPr baseline="0">
                <a:solidFill>
                  <a:schemeClr val="accent6">
                    <a:lumMod val="50000"/>
                  </a:schemeClr>
                </a:solidFill>
              </a:defRPr>
            </a:lvl3pPr>
            <a:lvl4pPr>
              <a:defRPr baseline="0">
                <a:solidFill>
                  <a:schemeClr val="accent6">
                    <a:lumMod val="50000"/>
                  </a:schemeClr>
                </a:solidFill>
              </a:defRPr>
            </a:lvl4pPr>
            <a:lvl5pPr>
              <a:defRPr baseline="0">
                <a:solidFill>
                  <a:schemeClr val="accent6">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pic>
        <p:nvPicPr>
          <p:cNvPr id="4099" name="Picture 3" descr="CHACHFhorizonta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00169" y="6379285"/>
            <a:ext cx="4038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2"/>
          </p:nvPr>
        </p:nvSpPr>
        <p:spPr>
          <a:xfrm>
            <a:off x="8362950" y="6356350"/>
            <a:ext cx="609600" cy="365125"/>
          </a:xfrm>
          <a:prstGeom prst="rect">
            <a:avLst/>
          </a:prstGeom>
        </p:spPr>
        <p:txBody>
          <a:bodyPr/>
          <a:lstStyle/>
          <a:p>
            <a:fld id="{EB93AA0E-B8D9-2F44-91B9-5D12320D67A6}"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lum bright="70000" contrast="-70000"/>
          </a:blip>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en-US"/>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n-US" dirty="0"/>
              <a:t>Drag picture to placeholder or click icon to add</a:t>
            </a:r>
            <a:endParaRPr dirty="0"/>
          </a:p>
        </p:txBody>
      </p:sp>
      <p:pic>
        <p:nvPicPr>
          <p:cNvPr id="11" name="Picture 3" descr="CHACHFhorizonta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00169" y="6379285"/>
            <a:ext cx="4038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userDrawn="1"/>
        </p:nvPicPr>
        <p:blipFill>
          <a:blip r:embed="rId3">
            <a:lum bright="70000" contrast="-70000"/>
          </a:blip>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baseline="0">
                <a:solidFill>
                  <a:schemeClr val="accent6">
                    <a:lumMod val="50000"/>
                  </a:schemeClr>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8362950" y="6356350"/>
            <a:ext cx="609600" cy="365125"/>
          </a:xfrm>
          <a:prstGeom prst="rect">
            <a:avLst/>
          </a:prstGeom>
        </p:spPr>
        <p:txBody>
          <a:bodyPr/>
          <a:lstStyle/>
          <a:p>
            <a:fld id="{EB93AA0E-B8D9-2F44-91B9-5D12320D67A6}" type="slidenum">
              <a:rPr lang="en-US" smtClean="0"/>
              <a:t>‹#›</a:t>
            </a:fld>
            <a:endParaRPr lang="en-US" dirty="0"/>
          </a:p>
        </p:txBody>
      </p:sp>
      <p:pic>
        <p:nvPicPr>
          <p:cNvPr id="6146" name="Picture 2" descr="CHACHFhorizonta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00169" y="6369050"/>
            <a:ext cx="4038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userDrawn="1"/>
        </p:nvPicPr>
        <p:blipFill>
          <a:blip r:embed="rId3">
            <a:lum bright="70000" contrast="-70000"/>
          </a:blip>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en-US"/>
              <a:t>Click to edit Master title style</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baseline="0">
                <a:solidFill>
                  <a:schemeClr val="accent6">
                    <a:lumMod val="50000"/>
                  </a:schemeClr>
                </a:solidFill>
              </a:defRPr>
            </a:lvl1pPr>
            <a:lvl2pPr>
              <a:defRPr sz="1800" baseline="0">
                <a:solidFill>
                  <a:schemeClr val="accent6">
                    <a:lumMod val="50000"/>
                  </a:schemeClr>
                </a:solidFill>
              </a:defRPr>
            </a:lvl2pPr>
            <a:lvl3pPr>
              <a:defRPr sz="1800" baseline="0">
                <a:solidFill>
                  <a:schemeClr val="accent6">
                    <a:lumMod val="50000"/>
                  </a:schemeClr>
                </a:solidFill>
              </a:defRPr>
            </a:lvl3pPr>
            <a:lvl4pPr>
              <a:defRPr sz="1800" baseline="0">
                <a:solidFill>
                  <a:schemeClr val="accent6">
                    <a:lumMod val="50000"/>
                  </a:schemeClr>
                </a:solidFill>
              </a:defRPr>
            </a:lvl4pPr>
            <a:lvl5pPr>
              <a:defRPr sz="1800" baseline="0">
                <a:solidFill>
                  <a:schemeClr val="accent6">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baseline="0">
                <a:solidFill>
                  <a:schemeClr val="accent6">
                    <a:lumMod val="50000"/>
                  </a:schemeClr>
                </a:solidFill>
              </a:defRPr>
            </a:lvl1pPr>
            <a:lvl2pPr>
              <a:defRPr sz="1800" baseline="0">
                <a:solidFill>
                  <a:schemeClr val="accent6">
                    <a:lumMod val="50000"/>
                  </a:schemeClr>
                </a:solidFill>
              </a:defRPr>
            </a:lvl2pPr>
            <a:lvl3pPr>
              <a:defRPr sz="1800" baseline="0">
                <a:solidFill>
                  <a:schemeClr val="accent6">
                    <a:lumMod val="50000"/>
                  </a:schemeClr>
                </a:solidFill>
              </a:defRPr>
            </a:lvl3pPr>
            <a:lvl4pPr>
              <a:defRPr sz="1800" baseline="0">
                <a:solidFill>
                  <a:schemeClr val="accent6">
                    <a:lumMod val="50000"/>
                  </a:schemeClr>
                </a:solidFill>
              </a:defRPr>
            </a:lvl4pPr>
            <a:lvl5pPr>
              <a:defRPr sz="1800" baseline="0">
                <a:solidFill>
                  <a:schemeClr val="accent6">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Slide Number Placeholder 6"/>
          <p:cNvSpPr>
            <a:spLocks noGrp="1"/>
          </p:cNvSpPr>
          <p:nvPr>
            <p:ph type="sldNum" sz="quarter" idx="12"/>
          </p:nvPr>
        </p:nvSpPr>
        <p:spPr>
          <a:xfrm>
            <a:off x="8362951" y="6356350"/>
            <a:ext cx="609600" cy="365125"/>
          </a:xfrm>
          <a:prstGeom prst="rect">
            <a:avLst/>
          </a:prstGeom>
        </p:spPr>
        <p:txBody>
          <a:bodyPr/>
          <a:lstStyle/>
          <a:p>
            <a:fld id="{EB93AA0E-B8D9-2F44-91B9-5D12320D67A6}" type="slidenum">
              <a:rPr lang="en-US" smtClean="0"/>
              <a:t>‹#›</a:t>
            </a:fld>
            <a:endParaRPr lang="en-US" dirty="0"/>
          </a:p>
        </p:txBody>
      </p:sp>
      <p:pic>
        <p:nvPicPr>
          <p:cNvPr id="7170" name="Picture 2" descr="CHACHFhorizonta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78654" y="6356350"/>
            <a:ext cx="4038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lum bright="70000" contrast="-70000"/>
          </a:blip>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a:xfrm>
            <a:off x="8360692" y="6356350"/>
            <a:ext cx="609600" cy="365125"/>
          </a:xfrm>
          <a:prstGeom prst="rect">
            <a:avLst/>
          </a:prstGeom>
        </p:spPr>
        <p:txBody>
          <a:bodyPr/>
          <a:lstStyle/>
          <a:p>
            <a:fld id="{EB93AA0E-B8D9-2F44-91B9-5D12320D67A6}" type="slidenum">
              <a:rPr lang="en-US" smtClean="0"/>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75910" y="6356350"/>
            <a:ext cx="4048125" cy="36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6732494" y="6356350"/>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242047"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4267200" y="6356350"/>
            <a:ext cx="609600" cy="365125"/>
          </a:xfrm>
          <a:prstGeom prst="rect">
            <a:avLst/>
          </a:prstGeom>
        </p:spPr>
        <p:txBody>
          <a:bodyPr/>
          <a:lstStyle/>
          <a:p>
            <a:fld id="{EB93AA0E-B8D9-2F44-91B9-5D12320D67A6}" type="slidenum">
              <a:rPr lang="en-US" smtClean="0"/>
              <a:t>‹#›</a:t>
            </a:fld>
            <a:endParaRPr lang="en-US" dirty="0"/>
          </a:p>
        </p:txBody>
      </p:sp>
      <p:pic>
        <p:nvPicPr>
          <p:cNvPr id="10" name="Picture 9" descr="Overlay-FullBackground.jpg"/>
          <p:cNvPicPr>
            <a:picLocks noChangeAspect="1"/>
          </p:cNvPicPr>
          <p:nvPr/>
        </p:nvPicPr>
        <p:blipFill>
          <a:blip r:embed="rId3">
            <a:lum bright="70000" contrast="-70000"/>
          </a:blip>
          <a:srcRect t="21046"/>
          <a:stretch>
            <a:fillRect/>
          </a:stretch>
        </p:blipFill>
        <p:spPr>
          <a:xfrm>
            <a:off x="0" y="1447800"/>
            <a:ext cx="9144000" cy="5414682"/>
          </a:xfrm>
          <a:prstGeom prst="rect">
            <a:avLst/>
          </a:prstGeom>
          <a:noFill/>
          <a:ln>
            <a:noFill/>
          </a:ln>
        </p:spPr>
      </p:pic>
      <p:pic>
        <p:nvPicPr>
          <p:cNvPr id="8194" name="Picture 2" descr="CHACHFhorizonta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93894" y="6356350"/>
            <a:ext cx="4038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txBox="1">
            <a:spLocks/>
          </p:cNvSpPr>
          <p:nvPr userDrawn="1"/>
        </p:nvSpPr>
        <p:spPr>
          <a:xfrm>
            <a:off x="8362950" y="6356350"/>
            <a:ext cx="609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93AA0E-B8D9-2F44-91B9-5D12320D67A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lum bright="70000" contrast="-70000"/>
          </a:blip>
          <a:stretch>
            <a:fillRect/>
          </a:stretch>
        </p:blipFill>
        <p:spPr>
          <a:xfrm>
            <a:off x="0" y="4482"/>
            <a:ext cx="9144000" cy="6858000"/>
          </a:xfrm>
          <a:prstGeom prst="rect">
            <a:avLst/>
          </a:prstGeom>
          <a:noFill/>
          <a:ln>
            <a:noFill/>
          </a:ln>
        </p:spPr>
      </p:pic>
      <p:sp>
        <p:nvSpPr>
          <p:cNvPr id="4" name="Slide Number Placeholder 3"/>
          <p:cNvSpPr>
            <a:spLocks noGrp="1"/>
          </p:cNvSpPr>
          <p:nvPr>
            <p:ph type="sldNum" sz="quarter" idx="12"/>
          </p:nvPr>
        </p:nvSpPr>
        <p:spPr>
          <a:xfrm>
            <a:off x="8310390" y="6356350"/>
            <a:ext cx="609600" cy="365125"/>
          </a:xfrm>
          <a:prstGeom prst="rect">
            <a:avLst/>
          </a:prstGeom>
        </p:spPr>
        <p:txBody>
          <a:bodyPr/>
          <a:lstStyle/>
          <a:p>
            <a:fld id="{EB93AA0E-B8D9-2F44-91B9-5D12320D67A6}" type="slidenum">
              <a:rPr lang="en-US" smtClean="0"/>
              <a:t>‹#›</a:t>
            </a:fld>
            <a:endParaRPr lang="en-US" dirty="0"/>
          </a:p>
        </p:txBody>
      </p:sp>
      <p:pic>
        <p:nvPicPr>
          <p:cNvPr id="9218" name="Picture 2" descr="CHACHFhorizonta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8116" y="6323242"/>
            <a:ext cx="4038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lum bright="70000" contrast="-70000"/>
          </a:blip>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baseline="0">
                <a:solidFill>
                  <a:schemeClr val="accent6">
                    <a:lumMod val="50000"/>
                  </a:schemeClr>
                </a:solidFill>
              </a:defRPr>
            </a:lvl1pPr>
            <a:lvl2pPr>
              <a:defRPr sz="2200" baseline="0">
                <a:solidFill>
                  <a:schemeClr val="accent6">
                    <a:lumMod val="50000"/>
                  </a:schemeClr>
                </a:solidFill>
              </a:defRPr>
            </a:lvl2pPr>
            <a:lvl3pPr>
              <a:defRPr sz="2000" baseline="0">
                <a:solidFill>
                  <a:schemeClr val="accent6">
                    <a:lumMod val="50000"/>
                  </a:schemeClr>
                </a:solidFill>
              </a:defRPr>
            </a:lvl3pPr>
            <a:lvl4pPr>
              <a:defRPr sz="1800" baseline="0">
                <a:solidFill>
                  <a:schemeClr val="accent6">
                    <a:lumMod val="50000"/>
                  </a:schemeClr>
                </a:solidFill>
              </a:defRPr>
            </a:lvl4pPr>
            <a:lvl5pPr>
              <a:defRPr sz="1800" baseline="0">
                <a:solidFill>
                  <a:schemeClr val="accent6">
                    <a:lumMod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pic>
        <p:nvPicPr>
          <p:cNvPr id="10242" name="Picture 2" descr="CHACHFhorizonta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87153" y="6357769"/>
            <a:ext cx="4038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12"/>
          </p:nvPr>
        </p:nvSpPr>
        <p:spPr>
          <a:xfrm>
            <a:off x="8362950" y="6356350"/>
            <a:ext cx="609600" cy="365125"/>
          </a:xfrm>
          <a:prstGeom prst="rect">
            <a:avLst/>
          </a:prstGeom>
        </p:spPr>
        <p:txBody>
          <a:bodyPr/>
          <a:lstStyle/>
          <a:p>
            <a:fld id="{EB93AA0E-B8D9-2F44-91B9-5D12320D67A6}"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Lst>
  <p:hf hdr="0" dt="0"/>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www.positivepsychology.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jp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33.jp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33.jp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http://www.fosteringresilience.co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5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40.jp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58.jpg"/><Relationship Id="rId4" Type="http://schemas.openxmlformats.org/officeDocument/2006/relationships/image" Target="../media/image57.jpg"/></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jp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hyperlink" Target="https://resources.beyondblue.org.au/prism/file?token=BL/1810_A"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5A30F9-A88E-4819-A7D1-25143FEFFD37}"/>
              </a:ext>
            </a:extLst>
          </p:cNvPr>
          <p:cNvSpPr>
            <a:spLocks noGrp="1"/>
          </p:cNvSpPr>
          <p:nvPr>
            <p:ph type="ctrTitle"/>
          </p:nvPr>
        </p:nvSpPr>
        <p:spPr>
          <a:xfrm>
            <a:off x="390525" y="189110"/>
            <a:ext cx="8362950" cy="892043"/>
          </a:xfrm>
        </p:spPr>
        <p:txBody>
          <a:bodyPr/>
          <a:lstStyle/>
          <a:p>
            <a:r>
              <a:rPr lang="en-US" sz="3600" dirty="0"/>
              <a:t>Building Resilience in Children and Families</a:t>
            </a:r>
          </a:p>
        </p:txBody>
      </p:sp>
      <p:sp>
        <p:nvSpPr>
          <p:cNvPr id="6" name="Subtitle 5">
            <a:extLst>
              <a:ext uri="{FF2B5EF4-FFF2-40B4-BE49-F238E27FC236}">
                <a16:creationId xmlns:a16="http://schemas.microsoft.com/office/drawing/2014/main" id="{9310ECC3-1205-405C-B1D5-30F4CAA4A520}"/>
              </a:ext>
            </a:extLst>
          </p:cNvPr>
          <p:cNvSpPr>
            <a:spLocks noGrp="1"/>
          </p:cNvSpPr>
          <p:nvPr>
            <p:ph type="subTitle" idx="1"/>
          </p:nvPr>
        </p:nvSpPr>
        <p:spPr>
          <a:xfrm>
            <a:off x="779463" y="5866629"/>
            <a:ext cx="7583487" cy="429083"/>
          </a:xfrm>
        </p:spPr>
        <p:txBody>
          <a:bodyPr>
            <a:normAutofit lnSpcReduction="10000"/>
          </a:bodyPr>
          <a:lstStyle/>
          <a:p>
            <a:r>
              <a:rPr lang="en-US" sz="2400" dirty="0">
                <a:solidFill>
                  <a:schemeClr val="tx1"/>
                </a:solidFill>
              </a:rPr>
              <a:t>Dean Moshofsky, MD</a:t>
            </a:r>
          </a:p>
        </p:txBody>
      </p:sp>
      <p:sp>
        <p:nvSpPr>
          <p:cNvPr id="4" name="Slide Number Placeholder 3">
            <a:extLst>
              <a:ext uri="{FF2B5EF4-FFF2-40B4-BE49-F238E27FC236}">
                <a16:creationId xmlns:a16="http://schemas.microsoft.com/office/drawing/2014/main" id="{7BFFE41E-85CC-4C11-ACB6-9BA346BBAA6E}"/>
              </a:ext>
            </a:extLst>
          </p:cNvPr>
          <p:cNvSpPr>
            <a:spLocks noGrp="1"/>
          </p:cNvSpPr>
          <p:nvPr>
            <p:ph type="sldNum" sz="quarter" idx="4294967295"/>
          </p:nvPr>
        </p:nvSpPr>
        <p:spPr>
          <a:xfrm>
            <a:off x="0" y="6356350"/>
            <a:ext cx="609600" cy="365125"/>
          </a:xfrm>
          <a:prstGeom prst="rect">
            <a:avLst/>
          </a:prstGeom>
        </p:spPr>
        <p:txBody>
          <a:bodyPr/>
          <a:lstStyle/>
          <a:p>
            <a:fld id="{EB93AA0E-B8D9-2F44-91B9-5D12320D67A6}" type="slidenum">
              <a:rPr lang="en-US" smtClean="0"/>
              <a:t>1</a:t>
            </a:fld>
            <a:endParaRPr lang="en-US" dirty="0"/>
          </a:p>
        </p:txBody>
      </p:sp>
      <p:pic>
        <p:nvPicPr>
          <p:cNvPr id="8" name="Content Placeholder 8">
            <a:extLst>
              <a:ext uri="{FF2B5EF4-FFF2-40B4-BE49-F238E27FC236}">
                <a16:creationId xmlns:a16="http://schemas.microsoft.com/office/drawing/2014/main" id="{A3F42D51-8A32-4847-941F-F2CD68621026}"/>
              </a:ext>
            </a:extLst>
          </p:cNvPr>
          <p:cNvPicPr>
            <a:picLocks noGrp="1" noChangeAspect="1"/>
          </p:cNvPicPr>
          <p:nvPr>
            <p:ph type="pic" sz="quarter" idx="13"/>
          </p:nvPr>
        </p:nvPicPr>
        <p:blipFill>
          <a:blip r:embed="rId3"/>
          <a:srcRect t="28304" b="28304"/>
          <a:stretch>
            <a:fillRect/>
          </a:stretch>
        </p:blipFill>
        <p:spPr>
          <a:xfrm>
            <a:off x="1409700" y="1457468"/>
            <a:ext cx="6324600" cy="3943063"/>
          </a:xfrm>
          <a:prstGeom prst="rect">
            <a:avLst/>
          </a:prstGeom>
        </p:spPr>
      </p:pic>
    </p:spTree>
    <p:extLst>
      <p:ext uri="{BB962C8B-B14F-4D97-AF65-F5344CB8AC3E}">
        <p14:creationId xmlns:p14="http://schemas.microsoft.com/office/powerpoint/2010/main" val="262127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23807" y="2603404"/>
            <a:ext cx="3096386" cy="2211704"/>
          </a:xfrm>
          <a:prstGeom prst="rect">
            <a:avLst/>
          </a:prstGeom>
        </p:spPr>
      </p:pic>
      <p:sp>
        <p:nvSpPr>
          <p:cNvPr id="8" name="Title 7"/>
          <p:cNvSpPr>
            <a:spLocks noGrp="1"/>
          </p:cNvSpPr>
          <p:nvPr>
            <p:ph type="ctrTitle"/>
          </p:nvPr>
        </p:nvSpPr>
        <p:spPr>
          <a:xfrm>
            <a:off x="779464" y="268825"/>
            <a:ext cx="7928118" cy="2054323"/>
          </a:xfrm>
        </p:spPr>
        <p:txBody>
          <a:bodyPr/>
          <a:lstStyle/>
          <a:p>
            <a:r>
              <a:rPr lang="en-US" sz="2000" dirty="0"/>
              <a:t>2014 Ted Talk: </a:t>
            </a:r>
            <a:br>
              <a:rPr lang="en-US" sz="4000" dirty="0"/>
            </a:br>
            <a:r>
              <a:rPr lang="en-US" sz="3200" b="1" i="1" dirty="0">
                <a:effectLst/>
              </a:rPr>
              <a:t>“The science is clear: Early adversity dramatically affects health across a lifetime.”</a:t>
            </a:r>
            <a:endParaRPr lang="en-US" sz="3200" dirty="0"/>
          </a:p>
        </p:txBody>
      </p:sp>
      <p:sp>
        <p:nvSpPr>
          <p:cNvPr id="12" name="Title 7"/>
          <p:cNvSpPr txBox="1">
            <a:spLocks/>
          </p:cNvSpPr>
          <p:nvPr/>
        </p:nvSpPr>
        <p:spPr>
          <a:xfrm>
            <a:off x="780256" y="5095364"/>
            <a:ext cx="7583488" cy="1470025"/>
          </a:xfrm>
          <a:prstGeom prst="rect">
            <a:avLst/>
          </a:prstGeom>
        </p:spPr>
        <p:txBody>
          <a:bodyPr vert="horz" lIns="91440" tIns="45720" rIns="91440" bIns="45720" rtlCol="0" anchor="ctr" anchorCtr="0">
            <a:noAutofit/>
          </a:bodyPr>
          <a:lstStyle>
            <a:lvl1pPr algn="ctr" defTabSz="914400" rtl="0" eaLnBrk="1" latinLnBrk="0" hangingPunct="1">
              <a:spcBef>
                <a:spcPct val="0"/>
              </a:spcBef>
              <a:buNone/>
              <a:defRPr sz="4800" kern="1200">
                <a:solidFill>
                  <a:schemeClr val="tx1"/>
                </a:solidFill>
                <a:effectLst/>
                <a:latin typeface="+mj-lt"/>
                <a:ea typeface="+mj-ea"/>
                <a:cs typeface="+mj-cs"/>
              </a:defRPr>
            </a:lvl1pPr>
          </a:lstStyle>
          <a:p>
            <a:r>
              <a:rPr lang="en-US" sz="2800" dirty="0"/>
              <a:t>Nadine Burke Harris, MD, MPH, FAAP</a:t>
            </a:r>
          </a:p>
          <a:p>
            <a:r>
              <a:rPr lang="en-US" sz="2800" b="1" dirty="0">
                <a:solidFill>
                  <a:schemeClr val="accent2"/>
                </a:solidFill>
              </a:rPr>
              <a:t>September 2014</a:t>
            </a:r>
          </a:p>
        </p:txBody>
      </p:sp>
    </p:spTree>
    <p:extLst>
      <p:ext uri="{BB962C8B-B14F-4D97-AF65-F5344CB8AC3E}">
        <p14:creationId xmlns:p14="http://schemas.microsoft.com/office/powerpoint/2010/main" val="1780825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2E8E-8384-4D26-92C0-5627A5AA0BE6}"/>
              </a:ext>
            </a:extLst>
          </p:cNvPr>
          <p:cNvSpPr>
            <a:spLocks noGrp="1"/>
          </p:cNvSpPr>
          <p:nvPr>
            <p:ph type="ctrTitle"/>
          </p:nvPr>
        </p:nvSpPr>
        <p:spPr>
          <a:xfrm>
            <a:off x="779463" y="206114"/>
            <a:ext cx="7583488" cy="2052992"/>
          </a:xfrm>
        </p:spPr>
        <p:txBody>
          <a:bodyPr/>
          <a:lstStyle/>
          <a:p>
            <a:br>
              <a:rPr lang="en-US" b="1" i="1" dirty="0">
                <a:solidFill>
                  <a:schemeClr val="accent1"/>
                </a:solidFill>
              </a:rPr>
            </a:br>
            <a:br>
              <a:rPr lang="en-US" b="1" i="1" dirty="0">
                <a:solidFill>
                  <a:schemeClr val="accent1"/>
                </a:solidFill>
                <a:effectLst/>
              </a:rPr>
            </a:br>
            <a:r>
              <a:rPr lang="en-US" sz="3600" b="1" i="1" dirty="0">
                <a:effectLst/>
              </a:rPr>
              <a:t>“What are we going to do about it?”</a:t>
            </a:r>
            <a:br>
              <a:rPr lang="en-US" b="1" i="1" dirty="0">
                <a:solidFill>
                  <a:schemeClr val="accent1"/>
                </a:solidFill>
                <a:effectLst/>
              </a:rPr>
            </a:br>
            <a:br>
              <a:rPr lang="en-US" sz="4400" b="1" i="1" dirty="0">
                <a:solidFill>
                  <a:schemeClr val="accent1"/>
                </a:solidFill>
              </a:rPr>
            </a:br>
            <a:endParaRPr lang="en-US" dirty="0"/>
          </a:p>
        </p:txBody>
      </p:sp>
      <p:sp>
        <p:nvSpPr>
          <p:cNvPr id="3" name="Subtitle 2">
            <a:extLst>
              <a:ext uri="{FF2B5EF4-FFF2-40B4-BE49-F238E27FC236}">
                <a16:creationId xmlns:a16="http://schemas.microsoft.com/office/drawing/2014/main" id="{A75BCDC1-230F-497A-9005-6385A5EBAB2F}"/>
              </a:ext>
            </a:extLst>
          </p:cNvPr>
          <p:cNvSpPr>
            <a:spLocks noGrp="1"/>
          </p:cNvSpPr>
          <p:nvPr>
            <p:ph type="subTitle" idx="1"/>
          </p:nvPr>
        </p:nvSpPr>
        <p:spPr/>
        <p:txBody>
          <a:bodyPr>
            <a:normAutofit/>
          </a:bodyPr>
          <a:lstStyle/>
          <a:p>
            <a:r>
              <a:rPr lang="en-US" sz="2800" dirty="0">
                <a:solidFill>
                  <a:schemeClr val="tx1"/>
                </a:solidFill>
                <a:effectLst/>
              </a:rPr>
              <a:t>Children’s Health Alliance  Board of Directors</a:t>
            </a:r>
          </a:p>
          <a:p>
            <a:r>
              <a:rPr lang="en-US" sz="2800" dirty="0">
                <a:solidFill>
                  <a:schemeClr val="tx1"/>
                </a:solidFill>
                <a:effectLst/>
              </a:rPr>
              <a:t> </a:t>
            </a:r>
            <a:r>
              <a:rPr lang="en-US" sz="2800" b="1" dirty="0">
                <a:solidFill>
                  <a:schemeClr val="accent2"/>
                </a:solidFill>
                <a:effectLst/>
              </a:rPr>
              <a:t>Fall, 2015</a:t>
            </a:r>
          </a:p>
        </p:txBody>
      </p:sp>
      <p:pic>
        <p:nvPicPr>
          <p:cNvPr id="13" name="Picture Placeholder 12">
            <a:extLst>
              <a:ext uri="{FF2B5EF4-FFF2-40B4-BE49-F238E27FC236}">
                <a16:creationId xmlns:a16="http://schemas.microsoft.com/office/drawing/2014/main" id="{0B4F8E82-93CD-4983-BDD3-1C6BD160D475}"/>
              </a:ext>
            </a:extLst>
          </p:cNvPr>
          <p:cNvPicPr>
            <a:picLocks noGrp="1" noChangeAspect="1"/>
          </p:cNvPicPr>
          <p:nvPr>
            <p:ph type="pic" sz="quarter" idx="13"/>
          </p:nvPr>
        </p:nvPicPr>
        <p:blipFill>
          <a:blip r:embed="rId3"/>
          <a:srcRect l="3904" r="3904"/>
          <a:stretch>
            <a:fillRect/>
          </a:stretch>
        </p:blipFill>
        <p:spPr>
          <a:xfrm>
            <a:off x="3579155" y="2449570"/>
            <a:ext cx="1963002" cy="1935702"/>
          </a:xfrm>
        </p:spPr>
      </p:pic>
    </p:spTree>
    <p:extLst>
      <p:ext uri="{BB962C8B-B14F-4D97-AF65-F5344CB8AC3E}">
        <p14:creationId xmlns:p14="http://schemas.microsoft.com/office/powerpoint/2010/main" val="104713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8984" y="-45213"/>
            <a:ext cx="7583488" cy="1637412"/>
          </a:xfrm>
        </p:spPr>
        <p:txBody>
          <a:bodyPr/>
          <a:lstStyle/>
          <a:p>
            <a:r>
              <a:rPr lang="en-US" sz="5000" dirty="0">
                <a:effectLst/>
              </a:rPr>
              <a:t>Targeting ACEs</a:t>
            </a:r>
          </a:p>
        </p:txBody>
      </p:sp>
      <p:sp>
        <p:nvSpPr>
          <p:cNvPr id="3" name="Subtitle 2"/>
          <p:cNvSpPr>
            <a:spLocks noGrp="1"/>
          </p:cNvSpPr>
          <p:nvPr>
            <p:ph type="subTitle" idx="1"/>
          </p:nvPr>
        </p:nvSpPr>
        <p:spPr>
          <a:xfrm>
            <a:off x="546043" y="4775857"/>
            <a:ext cx="8149383" cy="1443318"/>
          </a:xfrm>
        </p:spPr>
        <p:txBody>
          <a:bodyPr>
            <a:normAutofit/>
          </a:bodyPr>
          <a:lstStyle/>
          <a:p>
            <a:r>
              <a:rPr lang="en-US" sz="3200" b="1" dirty="0">
                <a:solidFill>
                  <a:schemeClr val="accent2"/>
                </a:solidFill>
                <a:effectLst/>
              </a:rPr>
              <a:t>Building Resilience in Children and Families</a:t>
            </a:r>
          </a:p>
        </p:txBody>
      </p:sp>
      <p:grpSp>
        <p:nvGrpSpPr>
          <p:cNvPr id="14" name="Group 13"/>
          <p:cNvGrpSpPr/>
          <p:nvPr/>
        </p:nvGrpSpPr>
        <p:grpSpPr>
          <a:xfrm>
            <a:off x="3368247" y="2164018"/>
            <a:ext cx="2405929" cy="2405929"/>
            <a:chOff x="3261457" y="2164012"/>
            <a:chExt cx="2405929" cy="2405929"/>
          </a:xfrm>
        </p:grpSpPr>
        <p:sp>
          <p:nvSpPr>
            <p:cNvPr id="10" name="Oval 9"/>
            <p:cNvSpPr/>
            <p:nvPr/>
          </p:nvSpPr>
          <p:spPr>
            <a:xfrm>
              <a:off x="3261457" y="2164012"/>
              <a:ext cx="2405929" cy="2405929"/>
            </a:xfrm>
            <a:prstGeom prst="ellipse">
              <a:avLst/>
            </a:prstGeom>
          </p:spPr>
          <p:style>
            <a:lnRef idx="3">
              <a:schemeClr val="lt1">
                <a:hueOff val="0"/>
                <a:satOff val="0"/>
                <a:lumOff val="0"/>
                <a:alphaOff val="0"/>
              </a:schemeClr>
            </a:lnRef>
            <a:fillRef idx="1">
              <a:schemeClr val="accent2">
                <a:shade val="90000"/>
                <a:hueOff val="-811493"/>
                <a:satOff val="-37446"/>
                <a:lumOff val="41273"/>
                <a:alphaOff val="-50000"/>
              </a:schemeClr>
            </a:fillRef>
            <a:effectRef idx="1">
              <a:schemeClr val="accent2">
                <a:shade val="90000"/>
                <a:hueOff val="-811493"/>
                <a:satOff val="-37446"/>
                <a:lumOff val="41273"/>
                <a:alphaOff val="-50000"/>
              </a:schemeClr>
            </a:effectRef>
            <a:fontRef idx="minor">
              <a:schemeClr val="lt1"/>
            </a:fontRef>
          </p:style>
        </p:sp>
        <p:sp>
          <p:nvSpPr>
            <p:cNvPr id="11" name="Oval 10"/>
            <p:cNvSpPr/>
            <p:nvPr/>
          </p:nvSpPr>
          <p:spPr>
            <a:xfrm>
              <a:off x="3742644" y="2645199"/>
              <a:ext cx="1443557" cy="1443557"/>
            </a:xfrm>
            <a:prstGeom prst="ellipse">
              <a:avLst/>
            </a:prstGeom>
          </p:spPr>
          <p:style>
            <a:lnRef idx="3">
              <a:schemeClr val="lt1">
                <a:hueOff val="0"/>
                <a:satOff val="0"/>
                <a:lumOff val="0"/>
                <a:alphaOff val="0"/>
              </a:schemeClr>
            </a:lnRef>
            <a:fillRef idx="1">
              <a:schemeClr val="accent2">
                <a:shade val="90000"/>
                <a:hueOff val="-405747"/>
                <a:satOff val="-18723"/>
                <a:lumOff val="20636"/>
                <a:alphaOff val="-25000"/>
              </a:schemeClr>
            </a:fillRef>
            <a:effectRef idx="1">
              <a:schemeClr val="accent2">
                <a:shade val="90000"/>
                <a:hueOff val="-405747"/>
                <a:satOff val="-18723"/>
                <a:lumOff val="20636"/>
                <a:alphaOff val="-25000"/>
              </a:schemeClr>
            </a:effectRef>
            <a:fontRef idx="minor">
              <a:schemeClr val="lt1"/>
            </a:fontRef>
          </p:style>
        </p:sp>
        <p:sp>
          <p:nvSpPr>
            <p:cNvPr id="12" name="Oval 11"/>
            <p:cNvSpPr/>
            <p:nvPr/>
          </p:nvSpPr>
          <p:spPr>
            <a:xfrm>
              <a:off x="4223830" y="3126385"/>
              <a:ext cx="481185" cy="481185"/>
            </a:xfrm>
            <a:prstGeom prst="ellipse">
              <a:avLst/>
            </a:prstGeom>
          </p:spPr>
          <p:style>
            <a:lnRef idx="3">
              <a:schemeClr val="lt1">
                <a:hueOff val="0"/>
                <a:satOff val="0"/>
                <a:lumOff val="0"/>
                <a:alphaOff val="0"/>
              </a:schemeClr>
            </a:lnRef>
            <a:fillRef idx="1">
              <a:schemeClr val="accent2">
                <a:shade val="90000"/>
                <a:hueOff val="0"/>
                <a:satOff val="0"/>
                <a:lumOff val="0"/>
                <a:alphaOff val="0"/>
              </a:schemeClr>
            </a:fillRef>
            <a:effectRef idx="1">
              <a:schemeClr val="accent2">
                <a:shade val="90000"/>
                <a:hueOff val="0"/>
                <a:satOff val="0"/>
                <a:lumOff val="0"/>
                <a:alphaOff val="0"/>
              </a:schemeClr>
            </a:effectRef>
            <a:fontRef idx="minor">
              <a:schemeClr val="lt1"/>
            </a:fontRef>
          </p:style>
        </p:sp>
      </p:grpSp>
      <p:grpSp>
        <p:nvGrpSpPr>
          <p:cNvPr id="33" name="Group 32"/>
          <p:cNvGrpSpPr/>
          <p:nvPr/>
        </p:nvGrpSpPr>
        <p:grpSpPr>
          <a:xfrm>
            <a:off x="4571211" y="983857"/>
            <a:ext cx="4382290" cy="2280043"/>
            <a:chOff x="431071" y="1657763"/>
            <a:chExt cx="3797260" cy="1848151"/>
          </a:xfrm>
        </p:grpSpPr>
        <p:grpSp>
          <p:nvGrpSpPr>
            <p:cNvPr id="34" name="Group 33"/>
            <p:cNvGrpSpPr/>
            <p:nvPr/>
          </p:nvGrpSpPr>
          <p:grpSpPr>
            <a:xfrm>
              <a:off x="1993616" y="1657763"/>
              <a:ext cx="2234715" cy="810357"/>
              <a:chOff x="3598251" y="-27156"/>
              <a:chExt cx="2234715" cy="810357"/>
            </a:xfrm>
          </p:grpSpPr>
          <p:sp>
            <p:nvSpPr>
              <p:cNvPr id="37" name="Rectangle 36"/>
              <p:cNvSpPr/>
              <p:nvPr/>
            </p:nvSpPr>
            <p:spPr>
              <a:xfrm>
                <a:off x="3598251" y="-27156"/>
                <a:ext cx="1873545" cy="8103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8" name="Rectangle 37"/>
              <p:cNvSpPr/>
              <p:nvPr/>
            </p:nvSpPr>
            <p:spPr>
              <a:xfrm>
                <a:off x="3598252" y="-27156"/>
                <a:ext cx="2234714" cy="8103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25400" rIns="25400" bIns="25400" numCol="1" spcCol="1270" anchor="ctr" anchorCtr="0">
                <a:noAutofit/>
              </a:bodyPr>
              <a:lstStyle/>
              <a:p>
                <a:pPr defTabSz="889000">
                  <a:lnSpc>
                    <a:spcPct val="90000"/>
                  </a:lnSpc>
                  <a:spcBef>
                    <a:spcPct val="0"/>
                  </a:spcBef>
                  <a:spcAft>
                    <a:spcPct val="35000"/>
                  </a:spcAft>
                </a:pPr>
                <a:r>
                  <a:rPr lang="en-US" sz="2000" dirty="0"/>
                  <a:t>Understand ACEs, Trauma and Resiliency</a:t>
                </a:r>
              </a:p>
            </p:txBody>
          </p:sp>
        </p:grpSp>
        <p:sp>
          <p:nvSpPr>
            <p:cNvPr id="35" name="Straight Connector 34"/>
            <p:cNvSpPr/>
            <p:nvPr/>
          </p:nvSpPr>
          <p:spPr>
            <a:xfrm rot="5400000">
              <a:off x="366599" y="2127814"/>
              <a:ext cx="1442572" cy="1313627"/>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sp>
          <p:nvSpPr>
            <p:cNvPr id="36" name="Straight Connector 35"/>
            <p:cNvSpPr/>
            <p:nvPr/>
          </p:nvSpPr>
          <p:spPr>
            <a:xfrm>
              <a:off x="1735669" y="2067822"/>
              <a:ext cx="300741"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grpSp>
      <p:grpSp>
        <p:nvGrpSpPr>
          <p:cNvPr id="39" name="Group 38"/>
          <p:cNvGrpSpPr/>
          <p:nvPr/>
        </p:nvGrpSpPr>
        <p:grpSpPr>
          <a:xfrm>
            <a:off x="5292990" y="1997057"/>
            <a:ext cx="3339303" cy="1949849"/>
            <a:chOff x="527858" y="1657763"/>
            <a:chExt cx="3339303" cy="1949849"/>
          </a:xfrm>
        </p:grpSpPr>
        <p:grpSp>
          <p:nvGrpSpPr>
            <p:cNvPr id="40" name="Group 39"/>
            <p:cNvGrpSpPr/>
            <p:nvPr/>
          </p:nvGrpSpPr>
          <p:grpSpPr>
            <a:xfrm>
              <a:off x="1665149" y="1657763"/>
              <a:ext cx="2202012" cy="1293347"/>
              <a:chOff x="3269784" y="-27156"/>
              <a:chExt cx="2202012" cy="1293347"/>
            </a:xfrm>
          </p:grpSpPr>
          <p:sp>
            <p:nvSpPr>
              <p:cNvPr id="43" name="Rectangle 42"/>
              <p:cNvSpPr/>
              <p:nvPr/>
            </p:nvSpPr>
            <p:spPr>
              <a:xfrm>
                <a:off x="3598251" y="-27156"/>
                <a:ext cx="1873545" cy="8103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4" name="Rectangle 43"/>
              <p:cNvSpPr/>
              <p:nvPr/>
            </p:nvSpPr>
            <p:spPr>
              <a:xfrm>
                <a:off x="3269784" y="455834"/>
                <a:ext cx="1873545" cy="8103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25400" rIns="25400" bIns="25400" numCol="1" spcCol="1270" anchor="ctr" anchorCtr="0">
                <a:noAutofit/>
              </a:bodyPr>
              <a:lstStyle/>
              <a:p>
                <a:pPr defTabSz="889000">
                  <a:lnSpc>
                    <a:spcPct val="90000"/>
                  </a:lnSpc>
                  <a:spcBef>
                    <a:spcPct val="0"/>
                  </a:spcBef>
                  <a:spcAft>
                    <a:spcPct val="35000"/>
                  </a:spcAft>
                </a:pPr>
                <a:r>
                  <a:rPr lang="en-US" sz="2000" dirty="0"/>
                  <a:t>Building Resilience</a:t>
                </a:r>
              </a:p>
            </p:txBody>
          </p:sp>
        </p:grpSp>
        <p:sp>
          <p:nvSpPr>
            <p:cNvPr id="41" name="Straight Connector 40"/>
            <p:cNvSpPr/>
            <p:nvPr/>
          </p:nvSpPr>
          <p:spPr>
            <a:xfrm rot="5400000">
              <a:off x="457029" y="2657440"/>
              <a:ext cx="1021001" cy="879343"/>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sp>
          <p:nvSpPr>
            <p:cNvPr id="42" name="Straight Connector 41"/>
            <p:cNvSpPr/>
            <p:nvPr/>
          </p:nvSpPr>
          <p:spPr>
            <a:xfrm>
              <a:off x="1403169" y="2586611"/>
              <a:ext cx="300741"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grpSp>
      <p:grpSp>
        <p:nvGrpSpPr>
          <p:cNvPr id="45" name="Group 44"/>
          <p:cNvGrpSpPr/>
          <p:nvPr/>
        </p:nvGrpSpPr>
        <p:grpSpPr>
          <a:xfrm>
            <a:off x="4932015" y="1813598"/>
            <a:ext cx="3727827" cy="1774235"/>
            <a:chOff x="779463" y="3754405"/>
            <a:chExt cx="3727827" cy="1774235"/>
          </a:xfrm>
        </p:grpSpPr>
        <p:grpSp>
          <p:nvGrpSpPr>
            <p:cNvPr id="46" name="Group 45"/>
            <p:cNvGrpSpPr/>
            <p:nvPr/>
          </p:nvGrpSpPr>
          <p:grpSpPr>
            <a:xfrm>
              <a:off x="2209638" y="3754405"/>
              <a:ext cx="2297652" cy="810357"/>
              <a:chOff x="3477501" y="257862"/>
              <a:chExt cx="2297652" cy="810357"/>
            </a:xfrm>
          </p:grpSpPr>
          <p:sp>
            <p:nvSpPr>
              <p:cNvPr id="49" name="Rectangle 48"/>
              <p:cNvSpPr/>
              <p:nvPr/>
            </p:nvSpPr>
            <p:spPr>
              <a:xfrm>
                <a:off x="3477501" y="257862"/>
                <a:ext cx="1873545" cy="8103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Rectangle 49"/>
              <p:cNvSpPr/>
              <p:nvPr/>
            </p:nvSpPr>
            <p:spPr>
              <a:xfrm>
                <a:off x="3529664" y="259164"/>
                <a:ext cx="2245489" cy="6653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25400" rIns="25400" bIns="25400" numCol="1" spcCol="1270" anchor="ctr" anchorCtr="0">
                <a:noAutofit/>
              </a:bodyPr>
              <a:lstStyle/>
              <a:p>
                <a:pPr defTabSz="889000">
                  <a:lnSpc>
                    <a:spcPct val="90000"/>
                  </a:lnSpc>
                  <a:spcBef>
                    <a:spcPct val="0"/>
                  </a:spcBef>
                  <a:spcAft>
                    <a:spcPct val="35000"/>
                  </a:spcAft>
                </a:pPr>
                <a:r>
                  <a:rPr lang="en-US" sz="2000" dirty="0"/>
                  <a:t>Trauma-informed Care</a:t>
                </a:r>
              </a:p>
            </p:txBody>
          </p:sp>
        </p:grpSp>
        <p:sp>
          <p:nvSpPr>
            <p:cNvPr id="47" name="Straight Connector 46"/>
            <p:cNvSpPr/>
            <p:nvPr/>
          </p:nvSpPr>
          <p:spPr>
            <a:xfrm rot="5400000">
              <a:off x="675560" y="4238689"/>
              <a:ext cx="1393854" cy="1186047"/>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sp>
          <p:nvSpPr>
            <p:cNvPr id="48" name="Straight Connector 47"/>
            <p:cNvSpPr/>
            <p:nvPr/>
          </p:nvSpPr>
          <p:spPr>
            <a:xfrm>
              <a:off x="1947997" y="4139650"/>
              <a:ext cx="300741"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grpSp>
    </p:spTree>
    <p:extLst>
      <p:ext uri="{BB962C8B-B14F-4D97-AF65-F5344CB8AC3E}">
        <p14:creationId xmlns:p14="http://schemas.microsoft.com/office/powerpoint/2010/main" val="428087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45D043-0DDC-4C79-BBC6-5E81487DBCA9}"/>
              </a:ext>
            </a:extLst>
          </p:cNvPr>
          <p:cNvSpPr>
            <a:spLocks noGrp="1"/>
          </p:cNvSpPr>
          <p:nvPr>
            <p:ph type="ctrTitle"/>
          </p:nvPr>
        </p:nvSpPr>
        <p:spPr>
          <a:xfrm>
            <a:off x="779461" y="437389"/>
            <a:ext cx="7583488" cy="1470025"/>
          </a:xfrm>
        </p:spPr>
        <p:txBody>
          <a:bodyPr/>
          <a:lstStyle/>
          <a:p>
            <a:r>
              <a:rPr lang="en-US" sz="3200" i="1" dirty="0"/>
              <a:t>“The impact of a successful approach to ACEs might be as great as a major vaccine”</a:t>
            </a:r>
            <a:endParaRPr lang="en-US" sz="3200" dirty="0"/>
          </a:p>
        </p:txBody>
      </p:sp>
      <p:sp>
        <p:nvSpPr>
          <p:cNvPr id="3" name="Content Placeholder 2">
            <a:extLst>
              <a:ext uri="{FF2B5EF4-FFF2-40B4-BE49-F238E27FC236}">
                <a16:creationId xmlns:a16="http://schemas.microsoft.com/office/drawing/2014/main" id="{1B0FD6C0-4BA3-4300-A873-FB601710F9D3}"/>
              </a:ext>
            </a:extLst>
          </p:cNvPr>
          <p:cNvSpPr>
            <a:spLocks noGrp="1"/>
          </p:cNvSpPr>
          <p:nvPr>
            <p:ph type="subTitle" idx="1"/>
          </p:nvPr>
        </p:nvSpPr>
        <p:spPr>
          <a:xfrm>
            <a:off x="779463" y="4724400"/>
            <a:ext cx="7583487" cy="1470025"/>
          </a:xfrm>
        </p:spPr>
        <p:txBody>
          <a:bodyPr>
            <a:normAutofit/>
          </a:bodyPr>
          <a:lstStyle/>
          <a:p>
            <a:pPr marL="0" indent="0">
              <a:spcBef>
                <a:spcPts val="0"/>
              </a:spcBef>
              <a:buNone/>
            </a:pPr>
            <a:r>
              <a:rPr lang="en-US" sz="2400" dirty="0">
                <a:solidFill>
                  <a:schemeClr val="tx1"/>
                </a:solidFill>
              </a:rPr>
              <a:t>Vince Felliti MD</a:t>
            </a:r>
          </a:p>
          <a:p>
            <a:pPr marL="0" indent="0">
              <a:spcBef>
                <a:spcPts val="0"/>
              </a:spcBef>
              <a:buNone/>
            </a:pPr>
            <a:r>
              <a:rPr lang="en-US" sz="1600" dirty="0">
                <a:solidFill>
                  <a:schemeClr val="tx1"/>
                </a:solidFill>
              </a:rPr>
              <a:t>Co-author ACEs Study</a:t>
            </a:r>
          </a:p>
        </p:txBody>
      </p:sp>
      <p:pic>
        <p:nvPicPr>
          <p:cNvPr id="10" name="Picture Placeholder 9">
            <a:extLst>
              <a:ext uri="{FF2B5EF4-FFF2-40B4-BE49-F238E27FC236}">
                <a16:creationId xmlns:a16="http://schemas.microsoft.com/office/drawing/2014/main" id="{4BDA16BD-5E17-4E83-8708-EE5A7FEFD338}"/>
              </a:ext>
            </a:extLst>
          </p:cNvPr>
          <p:cNvPicPr>
            <a:picLocks noGrp="1" noChangeAspect="1"/>
          </p:cNvPicPr>
          <p:nvPr>
            <p:ph type="pic" sz="quarter" idx="13"/>
          </p:nvPr>
        </p:nvPicPr>
        <p:blipFill>
          <a:blip r:embed="rId3"/>
          <a:srcRect l="6824" r="6824"/>
          <a:stretch>
            <a:fillRect/>
          </a:stretch>
        </p:blipFill>
        <p:spPr>
          <a:xfrm>
            <a:off x="3376613" y="2349500"/>
            <a:ext cx="2389187" cy="2159000"/>
          </a:xfrm>
        </p:spPr>
      </p:pic>
      <p:sp>
        <p:nvSpPr>
          <p:cNvPr id="5" name="Slide Number Placeholder 4">
            <a:extLst>
              <a:ext uri="{FF2B5EF4-FFF2-40B4-BE49-F238E27FC236}">
                <a16:creationId xmlns:a16="http://schemas.microsoft.com/office/drawing/2014/main" id="{FF224FC3-AF27-4774-9457-0B2DDF59A230}"/>
              </a:ext>
            </a:extLst>
          </p:cNvPr>
          <p:cNvSpPr>
            <a:spLocks noGrp="1"/>
          </p:cNvSpPr>
          <p:nvPr>
            <p:ph type="sldNum" sz="quarter" idx="4294967295"/>
          </p:nvPr>
        </p:nvSpPr>
        <p:spPr>
          <a:xfrm>
            <a:off x="8534400" y="6356350"/>
            <a:ext cx="609600" cy="365125"/>
          </a:xfrm>
          <a:prstGeom prst="rect">
            <a:avLst/>
          </a:prstGeom>
        </p:spPr>
        <p:txBody>
          <a:bodyPr/>
          <a:lstStyle/>
          <a:p>
            <a:fld id="{EB93AA0E-B8D9-2F44-91B9-5D12320D67A6}" type="slidenum">
              <a:rPr lang="en-US" smtClean="0"/>
              <a:t>13</a:t>
            </a:fld>
            <a:endParaRPr lang="en-US" dirty="0"/>
          </a:p>
        </p:txBody>
      </p:sp>
    </p:spTree>
    <p:extLst>
      <p:ext uri="{BB962C8B-B14F-4D97-AF65-F5344CB8AC3E}">
        <p14:creationId xmlns:p14="http://schemas.microsoft.com/office/powerpoint/2010/main" val="172422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463" y="259081"/>
            <a:ext cx="7583488" cy="1214119"/>
          </a:xfrm>
        </p:spPr>
        <p:txBody>
          <a:bodyPr>
            <a:normAutofit/>
          </a:bodyPr>
          <a:lstStyle/>
          <a:p>
            <a:r>
              <a:rPr lang="en-US" sz="4000" dirty="0"/>
              <a:t>We Need a Vaccine for ACEs</a:t>
            </a:r>
          </a:p>
        </p:txBody>
      </p:sp>
      <p:sp>
        <p:nvSpPr>
          <p:cNvPr id="3" name="Subtitle 2"/>
          <p:cNvSpPr>
            <a:spLocks noGrp="1"/>
          </p:cNvSpPr>
          <p:nvPr>
            <p:ph type="subTitle" idx="1"/>
          </p:nvPr>
        </p:nvSpPr>
        <p:spPr>
          <a:xfrm>
            <a:off x="1836738" y="4754881"/>
            <a:ext cx="5468937" cy="1385047"/>
          </a:xfrm>
        </p:spPr>
        <p:txBody>
          <a:bodyPr>
            <a:noAutofit/>
          </a:bodyPr>
          <a:lstStyle/>
          <a:p>
            <a:pPr marL="1257300" lvl="2" indent="-342900" algn="l">
              <a:buFont typeface="Wingdings" panose="05000000000000000000" pitchFamily="2" charset="2"/>
              <a:buChar char="ü"/>
            </a:pPr>
            <a:r>
              <a:rPr lang="en-US" sz="2400" dirty="0">
                <a:solidFill>
                  <a:schemeClr val="tx1"/>
                </a:solidFill>
              </a:rPr>
              <a:t>Target everybody</a:t>
            </a:r>
          </a:p>
          <a:p>
            <a:pPr marL="1257300" lvl="2" indent="-342900" algn="l">
              <a:buFont typeface="Wingdings" panose="05000000000000000000" pitchFamily="2" charset="2"/>
              <a:buChar char="ü"/>
            </a:pPr>
            <a:r>
              <a:rPr lang="en-US" sz="2400" dirty="0">
                <a:solidFill>
                  <a:schemeClr val="tx1"/>
                </a:solidFill>
              </a:rPr>
              <a:t>Prevention before harm</a:t>
            </a:r>
          </a:p>
          <a:p>
            <a:pPr marL="1257300" lvl="2" indent="-342900" algn="l">
              <a:buFont typeface="Wingdings" panose="05000000000000000000" pitchFamily="2" charset="2"/>
              <a:buChar char="ü"/>
            </a:pPr>
            <a:r>
              <a:rPr lang="en-US" sz="2400" dirty="0">
                <a:solidFill>
                  <a:schemeClr val="tx1"/>
                </a:solidFill>
              </a:rPr>
              <a:t>Long term benefits</a:t>
            </a:r>
          </a:p>
        </p:txBody>
      </p:sp>
      <p:pic>
        <p:nvPicPr>
          <p:cNvPr id="7" name="Content Placeholder 6" descr="A picture containing clipart&#10;&#10;Description generated with high confidence">
            <a:extLst>
              <a:ext uri="{FF2B5EF4-FFF2-40B4-BE49-F238E27FC236}">
                <a16:creationId xmlns:a16="http://schemas.microsoft.com/office/drawing/2014/main" id="{115484B1-DDCE-4665-BECE-8EAADFA8CA34}"/>
              </a:ext>
            </a:extLst>
          </p:cNvPr>
          <p:cNvPicPr>
            <a:picLocks noGrp="1" noChangeAspect="1"/>
          </p:cNvPicPr>
          <p:nvPr>
            <p:ph type="pic" sz="quarter" idx="13"/>
          </p:nvPr>
        </p:nvPicPr>
        <p:blipFill>
          <a:blip r:embed="rId3"/>
          <a:srcRect t="6525" b="6525"/>
          <a:stretch>
            <a:fillRect/>
          </a:stretch>
        </p:blipFill>
        <p:spPr>
          <a:xfrm>
            <a:off x="2400300" y="1651000"/>
            <a:ext cx="5181600" cy="2643188"/>
          </a:xfrm>
        </p:spPr>
      </p:pic>
    </p:spTree>
    <p:extLst>
      <p:ext uri="{BB962C8B-B14F-4D97-AF65-F5344CB8AC3E}">
        <p14:creationId xmlns:p14="http://schemas.microsoft.com/office/powerpoint/2010/main" val="4042307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effectLst/>
              </a:rPr>
              <a:t>The Vaccine Model for ACEs:</a:t>
            </a:r>
            <a:br>
              <a:rPr lang="en-US" dirty="0">
                <a:effectLst/>
              </a:rPr>
            </a:br>
            <a:r>
              <a:rPr lang="en-US" sz="3100" dirty="0">
                <a:effectLst/>
              </a:rPr>
              <a:t>Intervention Steps</a:t>
            </a:r>
          </a:p>
        </p:txBody>
      </p:sp>
      <p:sp>
        <p:nvSpPr>
          <p:cNvPr id="3" name="Content Placeholder 2"/>
          <p:cNvSpPr>
            <a:spLocks noGrp="1"/>
          </p:cNvSpPr>
          <p:nvPr>
            <p:ph idx="1"/>
          </p:nvPr>
        </p:nvSpPr>
        <p:spPr>
          <a:xfrm>
            <a:off x="902740" y="2145792"/>
            <a:ext cx="7387819" cy="3455837"/>
          </a:xfrm>
        </p:spPr>
        <p:txBody>
          <a:bodyPr>
            <a:normAutofit/>
          </a:bodyPr>
          <a:lstStyle/>
          <a:p>
            <a:pPr marL="514350" lvl="0" indent="-514350">
              <a:buAutoNum type="arabicPeriod"/>
            </a:pPr>
            <a:r>
              <a:rPr lang="en-US" sz="2800" dirty="0">
                <a:solidFill>
                  <a:schemeClr val="tx1"/>
                </a:solidFill>
                <a:effectLst/>
              </a:rPr>
              <a:t>Introduce small dose of toxin</a:t>
            </a:r>
          </a:p>
          <a:p>
            <a:pPr marL="514350" indent="-514350">
              <a:buFont typeface="Calisto MT" pitchFamily="18" charset="0"/>
              <a:buAutoNum type="arabicPeriod"/>
            </a:pPr>
            <a:r>
              <a:rPr lang="en-US" sz="2800" dirty="0">
                <a:solidFill>
                  <a:schemeClr val="tx1"/>
                </a:solidFill>
                <a:effectLst/>
              </a:rPr>
              <a:t>Let the body’s own defenses build up strength</a:t>
            </a:r>
          </a:p>
          <a:p>
            <a:pPr marL="514350" indent="-514350">
              <a:buFont typeface="Calisto MT" pitchFamily="18" charset="0"/>
              <a:buAutoNum type="arabicPeriod"/>
            </a:pPr>
            <a:r>
              <a:rPr lang="en-US" sz="2800" dirty="0">
                <a:solidFill>
                  <a:schemeClr val="tx1"/>
                </a:solidFill>
                <a:effectLst/>
              </a:rPr>
              <a:t>Give booster doses over time</a:t>
            </a:r>
          </a:p>
          <a:p>
            <a:pPr marL="514350" indent="-514350">
              <a:buFont typeface="Calisto MT" pitchFamily="18" charset="0"/>
              <a:buAutoNum type="arabicPeriod"/>
            </a:pPr>
            <a:r>
              <a:rPr lang="en-US" sz="2800" dirty="0">
                <a:solidFill>
                  <a:schemeClr val="tx1"/>
                </a:solidFill>
                <a:effectLst/>
              </a:rPr>
              <a:t>Herd Immunity: community protection</a:t>
            </a:r>
          </a:p>
          <a:p>
            <a:pPr marL="514350" indent="-514350">
              <a:buFont typeface="Calisto MT" pitchFamily="18" charset="0"/>
              <a:buAutoNum type="arabicPeriod"/>
            </a:pPr>
            <a:endParaRPr lang="en-US" sz="2800" dirty="0">
              <a:solidFill>
                <a:schemeClr val="bg2"/>
              </a:solidFill>
              <a:effectLst/>
            </a:endParaRPr>
          </a:p>
          <a:p>
            <a:pPr marL="514350" indent="-514350">
              <a:buFont typeface="Calisto MT" pitchFamily="18" charset="0"/>
              <a:buAutoNum type="arabicPeriod"/>
            </a:pPr>
            <a:endParaRPr lang="en-US" sz="2800" dirty="0">
              <a:solidFill>
                <a:schemeClr val="bg2"/>
              </a:solidFill>
              <a:effectLst/>
            </a:endParaRPr>
          </a:p>
          <a:p>
            <a:pPr marL="514350" indent="-514350">
              <a:buFont typeface="Calisto MT" pitchFamily="18" charset="0"/>
              <a:buAutoNum type="arabicPeriod"/>
            </a:pPr>
            <a:endParaRPr lang="en-US" sz="2800" dirty="0">
              <a:solidFill>
                <a:schemeClr val="bg2"/>
              </a:solidFill>
              <a:effectLst/>
            </a:endParaRPr>
          </a:p>
          <a:p>
            <a:pPr marL="514350" lvl="0" indent="-514350">
              <a:buAutoNum type="arabicPeriod"/>
            </a:pPr>
            <a:endParaRPr lang="en-US" sz="2800" dirty="0">
              <a:solidFill>
                <a:schemeClr val="bg2"/>
              </a:solidFill>
              <a:effectLst/>
            </a:endParaRPr>
          </a:p>
          <a:p>
            <a:pPr marL="0" lvl="0" indent="0">
              <a:buNone/>
            </a:pPr>
            <a:endParaRPr lang="en-US" dirty="0">
              <a:effectLst/>
            </a:endParaRPr>
          </a:p>
          <a:p>
            <a:pPr marL="577850" lvl="2" indent="0">
              <a:buNone/>
            </a:pPr>
            <a:endParaRPr lang="en-US" sz="2400" dirty="0">
              <a:solidFill>
                <a:schemeClr val="bg2"/>
              </a:solidFill>
              <a:effectLst/>
            </a:endParaRPr>
          </a:p>
          <a:p>
            <a:pPr lvl="0"/>
            <a:endParaRPr lang="en-US" sz="3100" dirty="0">
              <a:solidFill>
                <a:schemeClr val="accent6">
                  <a:lumMod val="40000"/>
                  <a:lumOff val="60000"/>
                </a:schemeClr>
              </a:solidFill>
              <a:effectLst/>
            </a:endParaRPr>
          </a:p>
          <a:p>
            <a:pPr marL="0" indent="0">
              <a:buNone/>
            </a:pPr>
            <a:endParaRPr lang="en-US" dirty="0"/>
          </a:p>
        </p:txBody>
      </p:sp>
    </p:spTree>
    <p:extLst>
      <p:ext uri="{BB962C8B-B14F-4D97-AF65-F5344CB8AC3E}">
        <p14:creationId xmlns:p14="http://schemas.microsoft.com/office/powerpoint/2010/main" val="542071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D75B17-A41B-408C-8C98-10E850808C2F}"/>
              </a:ext>
            </a:extLst>
          </p:cNvPr>
          <p:cNvSpPr>
            <a:spLocks noGrp="1"/>
          </p:cNvSpPr>
          <p:nvPr>
            <p:ph type="title"/>
          </p:nvPr>
        </p:nvSpPr>
        <p:spPr/>
        <p:txBody>
          <a:bodyPr/>
          <a:lstStyle/>
          <a:p>
            <a:r>
              <a:rPr lang="en-US" dirty="0"/>
              <a:t>s</a:t>
            </a:r>
          </a:p>
        </p:txBody>
      </p:sp>
      <p:sp>
        <p:nvSpPr>
          <p:cNvPr id="8" name="Text Placeholder 7">
            <a:extLst>
              <a:ext uri="{FF2B5EF4-FFF2-40B4-BE49-F238E27FC236}">
                <a16:creationId xmlns:a16="http://schemas.microsoft.com/office/drawing/2014/main" id="{6517CADC-2B4F-48D0-AD46-87CA0CB2609F}"/>
              </a:ext>
            </a:extLst>
          </p:cNvPr>
          <p:cNvSpPr>
            <a:spLocks noGrp="1"/>
          </p:cNvSpPr>
          <p:nvPr>
            <p:ph type="body" sz="half" idx="2"/>
          </p:nvPr>
        </p:nvSpPr>
        <p:spPr/>
        <p:txBody>
          <a:bodyPr/>
          <a:lstStyle/>
          <a:p>
            <a:endParaRPr lang="en-US" dirty="0"/>
          </a:p>
          <a:p>
            <a:r>
              <a:rPr lang="en-US" sz="2800" dirty="0">
                <a:effectLst/>
              </a:rPr>
              <a:t>“Look how well you handled that. You are strong!”</a:t>
            </a:r>
          </a:p>
        </p:txBody>
      </p:sp>
      <p:sp>
        <p:nvSpPr>
          <p:cNvPr id="4" name="Slide Number Placeholder 3">
            <a:extLst>
              <a:ext uri="{FF2B5EF4-FFF2-40B4-BE49-F238E27FC236}">
                <a16:creationId xmlns:a16="http://schemas.microsoft.com/office/drawing/2014/main" id="{16FAF99D-B7A3-4E5C-8963-7B00CF6D5406}"/>
              </a:ext>
            </a:extLst>
          </p:cNvPr>
          <p:cNvSpPr>
            <a:spLocks noGrp="1"/>
          </p:cNvSpPr>
          <p:nvPr>
            <p:ph type="sldNum" sz="quarter" idx="12"/>
          </p:nvPr>
        </p:nvSpPr>
        <p:spPr/>
        <p:txBody>
          <a:bodyPr/>
          <a:lstStyle/>
          <a:p>
            <a:fld id="{EB93AA0E-B8D9-2F44-91B9-5D12320D67A6}" type="slidenum">
              <a:rPr lang="en-US" smtClean="0"/>
              <a:t>16</a:t>
            </a:fld>
            <a:endParaRPr lang="en-US" dirty="0"/>
          </a:p>
        </p:txBody>
      </p:sp>
      <p:pic>
        <p:nvPicPr>
          <p:cNvPr id="9" name="Content Placeholder 7">
            <a:extLst>
              <a:ext uri="{FF2B5EF4-FFF2-40B4-BE49-F238E27FC236}">
                <a16:creationId xmlns:a16="http://schemas.microsoft.com/office/drawing/2014/main" id="{65CD9595-CEED-495C-9241-BED1A3697E18}"/>
              </a:ext>
            </a:extLst>
          </p:cNvPr>
          <p:cNvPicPr>
            <a:picLocks noGrp="1" noChangeAspect="1"/>
          </p:cNvPicPr>
          <p:nvPr>
            <p:ph type="pic" idx="1"/>
          </p:nvPr>
        </p:nvPicPr>
        <p:blipFill>
          <a:blip r:embed="rId3"/>
          <a:srcRect t="17216" b="17216"/>
          <a:stretch>
            <a:fillRect/>
          </a:stretch>
        </p:blipFill>
        <p:spPr>
          <a:xfrm>
            <a:off x="342900" y="265175"/>
            <a:ext cx="8458200" cy="4777471"/>
          </a:xfrm>
          <a:prstGeom prst="rect">
            <a:avLst/>
          </a:prstGeom>
        </p:spPr>
      </p:pic>
    </p:spTree>
    <p:extLst>
      <p:ext uri="{BB962C8B-B14F-4D97-AF65-F5344CB8AC3E}">
        <p14:creationId xmlns:p14="http://schemas.microsoft.com/office/powerpoint/2010/main" val="2020211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746283-84CF-4951-AF3D-2ECCE4A962E3}"/>
              </a:ext>
            </a:extLst>
          </p:cNvPr>
          <p:cNvSpPr>
            <a:spLocks noGrp="1"/>
          </p:cNvSpPr>
          <p:nvPr>
            <p:ph type="title"/>
          </p:nvPr>
        </p:nvSpPr>
        <p:spPr/>
        <p:txBody>
          <a:bodyPr/>
          <a:lstStyle/>
          <a:p>
            <a:r>
              <a:rPr lang="en-US" sz="4000" dirty="0"/>
              <a:t>Building Strength In Our Children</a:t>
            </a:r>
          </a:p>
        </p:txBody>
      </p:sp>
      <p:sp>
        <p:nvSpPr>
          <p:cNvPr id="7" name="Content Placeholder 6">
            <a:extLst>
              <a:ext uri="{FF2B5EF4-FFF2-40B4-BE49-F238E27FC236}">
                <a16:creationId xmlns:a16="http://schemas.microsoft.com/office/drawing/2014/main" id="{DCE56AE0-EA7A-45A8-9E3B-DA22CFA95D5E}"/>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A6AA8F16-A101-4F09-9154-855EBC6FA773}"/>
              </a:ext>
            </a:extLst>
          </p:cNvPr>
          <p:cNvSpPr>
            <a:spLocks noGrp="1"/>
          </p:cNvSpPr>
          <p:nvPr>
            <p:ph type="sldNum" sz="quarter" idx="12"/>
          </p:nvPr>
        </p:nvSpPr>
        <p:spPr/>
        <p:txBody>
          <a:bodyPr/>
          <a:lstStyle/>
          <a:p>
            <a:fld id="{EB93AA0E-B8D9-2F44-91B9-5D12320D67A6}" type="slidenum">
              <a:rPr lang="en-US" smtClean="0"/>
              <a:t>17</a:t>
            </a:fld>
            <a:endParaRPr lang="en-US" dirty="0"/>
          </a:p>
        </p:txBody>
      </p:sp>
      <p:pic>
        <p:nvPicPr>
          <p:cNvPr id="9" name="Picture 8">
            <a:extLst>
              <a:ext uri="{FF2B5EF4-FFF2-40B4-BE49-F238E27FC236}">
                <a16:creationId xmlns:a16="http://schemas.microsoft.com/office/drawing/2014/main" id="{DB47B8E6-09D0-46F3-8ECD-4E0956D3120E}"/>
              </a:ext>
            </a:extLst>
          </p:cNvPr>
          <p:cNvPicPr>
            <a:picLocks noChangeAspect="1"/>
          </p:cNvPicPr>
          <p:nvPr/>
        </p:nvPicPr>
        <p:blipFill>
          <a:blip r:embed="rId3"/>
          <a:stretch>
            <a:fillRect/>
          </a:stretch>
        </p:blipFill>
        <p:spPr>
          <a:xfrm>
            <a:off x="2571093" y="1828800"/>
            <a:ext cx="4001813" cy="4329446"/>
          </a:xfrm>
          <a:prstGeom prst="rect">
            <a:avLst/>
          </a:prstGeom>
        </p:spPr>
      </p:pic>
    </p:spTree>
    <p:extLst>
      <p:ext uri="{BB962C8B-B14F-4D97-AF65-F5344CB8AC3E}">
        <p14:creationId xmlns:p14="http://schemas.microsoft.com/office/powerpoint/2010/main" val="2714623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So . . . </a:t>
            </a:r>
            <a:br>
              <a:rPr lang="en-US" dirty="0"/>
            </a:br>
            <a:r>
              <a:rPr lang="en-US" dirty="0"/>
              <a:t>What’s the Vaccine for ACEs???</a:t>
            </a:r>
          </a:p>
        </p:txBody>
      </p:sp>
      <p:sp>
        <p:nvSpPr>
          <p:cNvPr id="4" name="Rectangle 3"/>
          <p:cNvSpPr/>
          <p:nvPr/>
        </p:nvSpPr>
        <p:spPr>
          <a:xfrm>
            <a:off x="1587758" y="2967335"/>
            <a:ext cx="5968493" cy="1569660"/>
          </a:xfrm>
          <a:prstGeom prst="rect">
            <a:avLst/>
          </a:prstGeom>
          <a:noFill/>
        </p:spPr>
        <p:txBody>
          <a:bodyPr wrap="none" lIns="91440" tIns="45720" rIns="91440" bIns="45720">
            <a:spAutoFit/>
          </a:bodyPr>
          <a:lstStyle/>
          <a:p>
            <a:pPr algn="ctr"/>
            <a:r>
              <a:rPr lang="en-US"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rPr>
              <a:t>Resilience</a:t>
            </a:r>
            <a:r>
              <a:rPr lang="en-US" sz="8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reflection blurRad="6350" stA="55000" endA="300" endPos="45500" dir="5400000" sy="-100000" algn="bl" rotWithShape="0"/>
                </a:effectLst>
              </a:rPr>
              <a:t> </a:t>
            </a:r>
          </a:p>
        </p:txBody>
      </p:sp>
    </p:spTree>
    <p:extLst>
      <p:ext uri="{BB962C8B-B14F-4D97-AF65-F5344CB8AC3E}">
        <p14:creationId xmlns:p14="http://schemas.microsoft.com/office/powerpoint/2010/main" val="33270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Resilience</a:t>
            </a:r>
          </a:p>
        </p:txBody>
      </p:sp>
      <p:sp>
        <p:nvSpPr>
          <p:cNvPr id="5" name="Content Placeholder 4"/>
          <p:cNvSpPr>
            <a:spLocks noGrp="1"/>
          </p:cNvSpPr>
          <p:nvPr>
            <p:ph sz="half" idx="1"/>
          </p:nvPr>
        </p:nvSpPr>
        <p:spPr>
          <a:xfrm>
            <a:off x="182880" y="2062013"/>
            <a:ext cx="5532120" cy="3032760"/>
          </a:xfrm>
        </p:spPr>
        <p:txBody>
          <a:bodyPr>
            <a:normAutofit/>
          </a:bodyPr>
          <a:lstStyle/>
          <a:p>
            <a:pPr marL="0" lvl="0" indent="0">
              <a:buNone/>
            </a:pPr>
            <a:r>
              <a:rPr lang="en-US" sz="2800" b="1" i="1" dirty="0">
                <a:effectLst/>
              </a:rPr>
              <a:t>The ability to face a challenge,</a:t>
            </a:r>
            <a:endParaRPr lang="en-US" sz="2800" i="1" dirty="0">
              <a:effectLst/>
            </a:endParaRPr>
          </a:p>
          <a:p>
            <a:pPr marL="565150" lvl="2" indent="0">
              <a:buNone/>
            </a:pPr>
            <a:r>
              <a:rPr lang="en-US" sz="2800" b="1" i="1" dirty="0">
                <a:effectLst/>
              </a:rPr>
              <a:t>Manage or overcome the   challenge, </a:t>
            </a:r>
          </a:p>
          <a:p>
            <a:pPr marL="565150" lvl="2" indent="0">
              <a:buNone/>
            </a:pPr>
            <a:r>
              <a:rPr lang="en-US" sz="2800" b="1" i="1" dirty="0">
                <a:effectLst/>
              </a:rPr>
              <a:t>    And to be </a:t>
            </a:r>
            <a:r>
              <a:rPr lang="en-US" sz="2800" b="1" i="1" u="sng" dirty="0">
                <a:effectLst/>
              </a:rPr>
              <a:t>strengthened</a:t>
            </a:r>
            <a:r>
              <a:rPr lang="en-US" sz="2800" b="1" i="1" dirty="0">
                <a:effectLst/>
              </a:rPr>
              <a:t>, </a:t>
            </a:r>
          </a:p>
          <a:p>
            <a:pPr marL="282575" lvl="1" indent="0">
              <a:buNone/>
            </a:pPr>
            <a:r>
              <a:rPr lang="en-US" sz="2800" b="1" i="1" dirty="0">
                <a:effectLst/>
              </a:rPr>
              <a:t>       not defeated by the process                                              </a:t>
            </a:r>
          </a:p>
          <a:p>
            <a:pPr marL="577850" lvl="2" indent="0">
              <a:buNone/>
            </a:pPr>
            <a:endParaRPr lang="en-US" sz="2800" b="1" i="1" dirty="0">
              <a:effectLst/>
            </a:endParaRPr>
          </a:p>
          <a:p>
            <a:endParaRPr lang="en-US" dirty="0"/>
          </a:p>
        </p:txBody>
      </p:sp>
      <p:pic>
        <p:nvPicPr>
          <p:cNvPr id="9" name="Content Placeholder 8">
            <a:extLst>
              <a:ext uri="{FF2B5EF4-FFF2-40B4-BE49-F238E27FC236}">
                <a16:creationId xmlns:a16="http://schemas.microsoft.com/office/drawing/2014/main" id="{67DCE3CF-6D2A-4E1F-ADC0-4255FFF87EEF}"/>
              </a:ext>
            </a:extLst>
          </p:cNvPr>
          <p:cNvPicPr>
            <a:picLocks noGrp="1" noChangeAspect="1"/>
          </p:cNvPicPr>
          <p:nvPr>
            <p:ph sz="half" idx="2"/>
          </p:nvPr>
        </p:nvPicPr>
        <p:blipFill>
          <a:blip r:embed="rId3"/>
          <a:stretch>
            <a:fillRect/>
          </a:stretch>
        </p:blipFill>
        <p:spPr>
          <a:xfrm>
            <a:off x="5715001" y="2623592"/>
            <a:ext cx="2784854" cy="3705420"/>
          </a:xfrm>
          <a:prstGeom prst="rect">
            <a:avLst/>
          </a:prstGeom>
        </p:spPr>
      </p:pic>
    </p:spTree>
    <p:extLst>
      <p:ext uri="{BB962C8B-B14F-4D97-AF65-F5344CB8AC3E}">
        <p14:creationId xmlns:p14="http://schemas.microsoft.com/office/powerpoint/2010/main" val="2232328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3AA6D-B79E-417A-A055-0DCA6BEBF629}"/>
              </a:ext>
            </a:extLst>
          </p:cNvPr>
          <p:cNvSpPr>
            <a:spLocks noGrp="1"/>
          </p:cNvSpPr>
          <p:nvPr>
            <p:ph type="title"/>
          </p:nvPr>
        </p:nvSpPr>
        <p:spPr/>
        <p:txBody>
          <a:bodyPr/>
          <a:lstStyle/>
          <a:p>
            <a:r>
              <a:rPr lang="en-US" dirty="0"/>
              <a:t>Goals for Today</a:t>
            </a:r>
          </a:p>
        </p:txBody>
      </p:sp>
      <p:sp>
        <p:nvSpPr>
          <p:cNvPr id="3" name="Content Placeholder 2">
            <a:extLst>
              <a:ext uri="{FF2B5EF4-FFF2-40B4-BE49-F238E27FC236}">
                <a16:creationId xmlns:a16="http://schemas.microsoft.com/office/drawing/2014/main" id="{DCD2CB26-89FB-4738-9382-3D9E00294808}"/>
              </a:ext>
            </a:extLst>
          </p:cNvPr>
          <p:cNvSpPr>
            <a:spLocks noGrp="1"/>
          </p:cNvSpPr>
          <p:nvPr>
            <p:ph idx="1"/>
          </p:nvPr>
        </p:nvSpPr>
        <p:spPr>
          <a:xfrm>
            <a:off x="779463" y="2176255"/>
            <a:ext cx="7583486" cy="4362657"/>
          </a:xfrm>
        </p:spPr>
        <p:txBody>
          <a:bodyPr vert="horz" lIns="91440" tIns="45720" rIns="91440" bIns="45720" rtlCol="0" anchor="t">
            <a:normAutofit/>
          </a:bodyPr>
          <a:lstStyle/>
          <a:p>
            <a:pPr marL="457200" indent="-457200">
              <a:spcBef>
                <a:spcPts val="0"/>
              </a:spcBef>
              <a:buAutoNum type="arabicPeriod"/>
            </a:pPr>
            <a:r>
              <a:rPr lang="en-US" dirty="0"/>
              <a:t>Review Trauma and Trauma-Informed Care</a:t>
            </a:r>
          </a:p>
          <a:p>
            <a:pPr marL="457200" indent="-457200">
              <a:spcBef>
                <a:spcPts val="0"/>
              </a:spcBef>
              <a:buAutoNum type="arabicPeriod"/>
            </a:pPr>
            <a:endParaRPr lang="en-US" dirty="0"/>
          </a:p>
          <a:p>
            <a:pPr marL="457200" indent="-457200">
              <a:spcBef>
                <a:spcPts val="0"/>
              </a:spcBef>
              <a:buAutoNum type="arabicPeriod"/>
            </a:pPr>
            <a:r>
              <a:rPr lang="en-US" dirty="0"/>
              <a:t>Define Resilience and demonstrate its life-long benefits</a:t>
            </a:r>
          </a:p>
          <a:p>
            <a:pPr marL="457200" indent="-457200">
              <a:spcBef>
                <a:spcPts val="0"/>
              </a:spcBef>
              <a:buAutoNum type="arabicPeriod"/>
            </a:pPr>
            <a:endParaRPr lang="en-US" dirty="0"/>
          </a:p>
          <a:p>
            <a:pPr marL="457200" indent="-457200">
              <a:spcBef>
                <a:spcPts val="0"/>
              </a:spcBef>
              <a:buAutoNum type="arabicPeriod"/>
            </a:pPr>
            <a:r>
              <a:rPr lang="en-US" dirty="0"/>
              <a:t>Demonstrate the scientific basis showing how brain integration is beneficial in building resilience</a:t>
            </a:r>
          </a:p>
          <a:p>
            <a:pPr marL="1035050" lvl="2" indent="-457200">
              <a:spcBef>
                <a:spcPts val="0"/>
              </a:spcBef>
            </a:pPr>
            <a:r>
              <a:rPr lang="en-US" dirty="0"/>
              <a:t>For Children</a:t>
            </a:r>
          </a:p>
          <a:p>
            <a:pPr marL="1035050" lvl="2" indent="-457200">
              <a:spcBef>
                <a:spcPts val="0"/>
              </a:spcBef>
            </a:pPr>
            <a:r>
              <a:rPr lang="en-US" dirty="0"/>
              <a:t>For Trauma Survivors</a:t>
            </a:r>
          </a:p>
          <a:p>
            <a:pPr marL="1035050" lvl="2" indent="-457200">
              <a:spcBef>
                <a:spcPts val="0"/>
              </a:spcBef>
            </a:pPr>
            <a:endParaRPr lang="en-US" dirty="0"/>
          </a:p>
          <a:p>
            <a:pPr marL="0" indent="0">
              <a:spcBef>
                <a:spcPts val="0"/>
              </a:spcBef>
              <a:buNone/>
            </a:pPr>
            <a:r>
              <a:rPr lang="en-US" dirty="0"/>
              <a:t>4.   Demonstrate Tools that build resilience</a:t>
            </a:r>
          </a:p>
          <a:p>
            <a:pPr marL="0" indent="0">
              <a:spcBef>
                <a:spcPts val="0"/>
              </a:spcBef>
              <a:buNone/>
            </a:pPr>
            <a:endParaRPr lang="en-US" dirty="0"/>
          </a:p>
          <a:p>
            <a:pPr marL="0" indent="0">
              <a:spcBef>
                <a:spcPts val="0"/>
              </a:spcBef>
              <a:buNone/>
            </a:pPr>
            <a:endParaRPr lang="en-US" dirty="0"/>
          </a:p>
          <a:p>
            <a:pPr marL="752475" lvl="1" indent="-457200">
              <a:buAutoNum type="arabicPeriod"/>
            </a:pPr>
            <a:endParaRPr lang="en-US" dirty="0"/>
          </a:p>
        </p:txBody>
      </p:sp>
      <p:sp>
        <p:nvSpPr>
          <p:cNvPr id="4" name="Slide Number Placeholder 3">
            <a:extLst>
              <a:ext uri="{FF2B5EF4-FFF2-40B4-BE49-F238E27FC236}">
                <a16:creationId xmlns:a16="http://schemas.microsoft.com/office/drawing/2014/main" id="{5C86DE9B-CA65-43A5-B83E-4DA70A1F6273}"/>
              </a:ext>
            </a:extLst>
          </p:cNvPr>
          <p:cNvSpPr>
            <a:spLocks noGrp="1"/>
          </p:cNvSpPr>
          <p:nvPr>
            <p:ph type="sldNum" sz="quarter" idx="12"/>
          </p:nvPr>
        </p:nvSpPr>
        <p:spPr/>
        <p:txBody>
          <a:bodyPr/>
          <a:lstStyle/>
          <a:p>
            <a:fld id="{EB93AA0E-B8D9-2F44-91B9-5D12320D67A6}" type="slidenum">
              <a:rPr lang="en-US" smtClean="0"/>
              <a:t>2</a:t>
            </a:fld>
            <a:endParaRPr lang="en-US" dirty="0"/>
          </a:p>
        </p:txBody>
      </p:sp>
    </p:spTree>
    <p:extLst>
      <p:ext uri="{BB962C8B-B14F-4D97-AF65-F5344CB8AC3E}">
        <p14:creationId xmlns:p14="http://schemas.microsoft.com/office/powerpoint/2010/main" val="3915181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3AC75-7D71-4CED-89C0-F201D7CB02B7}"/>
              </a:ext>
            </a:extLst>
          </p:cNvPr>
          <p:cNvSpPr>
            <a:spLocks noGrp="1"/>
          </p:cNvSpPr>
          <p:nvPr>
            <p:ph type="title"/>
          </p:nvPr>
        </p:nvSpPr>
        <p:spPr>
          <a:xfrm>
            <a:off x="779463" y="407868"/>
            <a:ext cx="7583487" cy="904875"/>
          </a:xfrm>
        </p:spPr>
        <p:txBody>
          <a:bodyPr/>
          <a:lstStyle/>
          <a:p>
            <a:r>
              <a:rPr lang="en-US" dirty="0"/>
              <a:t>Resilience</a:t>
            </a:r>
          </a:p>
        </p:txBody>
      </p:sp>
      <p:sp>
        <p:nvSpPr>
          <p:cNvPr id="3" name="Text Placeholder 2">
            <a:extLst>
              <a:ext uri="{FF2B5EF4-FFF2-40B4-BE49-F238E27FC236}">
                <a16:creationId xmlns:a16="http://schemas.microsoft.com/office/drawing/2014/main" id="{5F9C1605-0106-4862-BAD3-FD81906B2117}"/>
              </a:ext>
            </a:extLst>
          </p:cNvPr>
          <p:cNvSpPr>
            <a:spLocks noGrp="1"/>
          </p:cNvSpPr>
          <p:nvPr>
            <p:ph type="body" idx="1"/>
          </p:nvPr>
        </p:nvSpPr>
        <p:spPr/>
        <p:txBody>
          <a:bodyPr>
            <a:normAutofit/>
          </a:bodyPr>
          <a:lstStyle/>
          <a:p>
            <a:endParaRPr lang="en-US" sz="2400" dirty="0"/>
          </a:p>
          <a:p>
            <a:r>
              <a:rPr lang="en-US" sz="3600" i="1" dirty="0"/>
              <a:t>The Ability To Bounce Back Strong</a:t>
            </a:r>
          </a:p>
        </p:txBody>
      </p:sp>
      <p:sp>
        <p:nvSpPr>
          <p:cNvPr id="4" name="Slide Number Placeholder 3">
            <a:extLst>
              <a:ext uri="{FF2B5EF4-FFF2-40B4-BE49-F238E27FC236}">
                <a16:creationId xmlns:a16="http://schemas.microsoft.com/office/drawing/2014/main" id="{180B7B6C-9BB7-43A8-94C7-9F3EAC989385}"/>
              </a:ext>
            </a:extLst>
          </p:cNvPr>
          <p:cNvSpPr>
            <a:spLocks noGrp="1"/>
          </p:cNvSpPr>
          <p:nvPr>
            <p:ph type="sldNum" sz="quarter" idx="12"/>
          </p:nvPr>
        </p:nvSpPr>
        <p:spPr/>
        <p:txBody>
          <a:bodyPr/>
          <a:lstStyle/>
          <a:p>
            <a:fld id="{EB93AA0E-B8D9-2F44-91B9-5D12320D67A6}" type="slidenum">
              <a:rPr lang="en-US" smtClean="0"/>
              <a:t>20</a:t>
            </a:fld>
            <a:endParaRPr lang="en-US" dirty="0"/>
          </a:p>
        </p:txBody>
      </p:sp>
      <p:pic>
        <p:nvPicPr>
          <p:cNvPr id="5" name="Content Placeholder 11">
            <a:extLst>
              <a:ext uri="{FF2B5EF4-FFF2-40B4-BE49-F238E27FC236}">
                <a16:creationId xmlns:a16="http://schemas.microsoft.com/office/drawing/2014/main" id="{213DC498-2B86-4DE8-9655-5A45F80B0AF3}"/>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5529074" y="1468330"/>
            <a:ext cx="2833876" cy="2835139"/>
          </a:xfrm>
          <a:prstGeom prst="rect">
            <a:avLst/>
          </a:prstGeom>
          <a:noFill/>
        </p:spPr>
      </p:pic>
      <p:pic>
        <p:nvPicPr>
          <p:cNvPr id="6" name="Content Placeholder 5">
            <a:extLst>
              <a:ext uri="{FF2B5EF4-FFF2-40B4-BE49-F238E27FC236}">
                <a16:creationId xmlns:a16="http://schemas.microsoft.com/office/drawing/2014/main" id="{7A3AADE2-C115-4784-9A2F-66804AC5B126}"/>
              </a:ext>
            </a:extLst>
          </p:cNvPr>
          <p:cNvPicPr>
            <a:picLocks noChangeAspect="1"/>
          </p:cNvPicPr>
          <p:nvPr/>
        </p:nvPicPr>
        <p:blipFill>
          <a:blip r:embed="rId3"/>
          <a:stretch>
            <a:fillRect/>
          </a:stretch>
        </p:blipFill>
        <p:spPr>
          <a:xfrm>
            <a:off x="779463" y="1468330"/>
            <a:ext cx="2851275" cy="2835139"/>
          </a:xfrm>
          <a:prstGeom prst="rect">
            <a:avLst/>
          </a:prstGeom>
        </p:spPr>
      </p:pic>
    </p:spTree>
    <p:extLst>
      <p:ext uri="{BB962C8B-B14F-4D97-AF65-F5344CB8AC3E}">
        <p14:creationId xmlns:p14="http://schemas.microsoft.com/office/powerpoint/2010/main" val="1365165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What the Research Shows</a:t>
            </a:r>
          </a:p>
        </p:txBody>
      </p:sp>
      <p:sp>
        <p:nvSpPr>
          <p:cNvPr id="5" name="Content Placeholder 4"/>
          <p:cNvSpPr>
            <a:spLocks noGrp="1"/>
          </p:cNvSpPr>
          <p:nvPr>
            <p:ph sz="half" idx="1"/>
          </p:nvPr>
        </p:nvSpPr>
        <p:spPr>
          <a:xfrm>
            <a:off x="560007" y="2084832"/>
            <a:ext cx="3566160" cy="4041331"/>
          </a:xfrm>
        </p:spPr>
        <p:txBody>
          <a:bodyPr>
            <a:normAutofit/>
          </a:bodyPr>
          <a:lstStyle/>
          <a:p>
            <a:pPr lvl="0"/>
            <a:r>
              <a:rPr lang="en-US" dirty="0">
                <a:effectLst/>
              </a:rPr>
              <a:t>We are ALL born with the ability to be resilient</a:t>
            </a:r>
          </a:p>
          <a:p>
            <a:pPr lvl="0"/>
            <a:r>
              <a:rPr lang="en-US" dirty="0">
                <a:effectLst/>
              </a:rPr>
              <a:t>We can ALL learn to be more resilient</a:t>
            </a:r>
          </a:p>
          <a:p>
            <a:pPr lvl="0"/>
            <a:r>
              <a:rPr lang="en-US" dirty="0">
                <a:effectLst/>
              </a:rPr>
              <a:t>Resilience can be taught</a:t>
            </a:r>
          </a:p>
          <a:p>
            <a:pPr lvl="0"/>
            <a:r>
              <a:rPr lang="en-US" dirty="0">
                <a:effectLst/>
              </a:rPr>
              <a:t>Teaching resilience builds resilience in us!</a:t>
            </a:r>
          </a:p>
          <a:p>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97426" y="3926176"/>
            <a:ext cx="3565525" cy="2005607"/>
          </a:xfrm>
          <a:prstGeom prst="rect">
            <a:avLst/>
          </a:prstGeom>
        </p:spPr>
      </p:pic>
    </p:spTree>
    <p:extLst>
      <p:ext uri="{BB962C8B-B14F-4D97-AF65-F5344CB8AC3E}">
        <p14:creationId xmlns:p14="http://schemas.microsoft.com/office/powerpoint/2010/main" val="159504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255" y="412315"/>
            <a:ext cx="7583488" cy="1470025"/>
          </a:xfrm>
        </p:spPr>
        <p:txBody>
          <a:bodyPr>
            <a:normAutofit/>
          </a:bodyPr>
          <a:lstStyle/>
          <a:p>
            <a:r>
              <a:rPr lang="en-US" sz="4400" dirty="0"/>
              <a:t>What we have learned in the </a:t>
            </a:r>
            <a:br>
              <a:rPr lang="en-US" sz="4400" dirty="0"/>
            </a:br>
            <a:r>
              <a:rPr lang="en-US" sz="4400" dirty="0"/>
              <a:t> 20 years since the ACEs Study?</a:t>
            </a:r>
            <a:endParaRPr lang="en-US" dirty="0"/>
          </a:p>
        </p:txBody>
      </p:sp>
      <p:sp>
        <p:nvSpPr>
          <p:cNvPr id="7" name="Subtitle 6"/>
          <p:cNvSpPr>
            <a:spLocks noGrp="1"/>
          </p:cNvSpPr>
          <p:nvPr>
            <p:ph type="subTitle" idx="1"/>
          </p:nvPr>
        </p:nvSpPr>
        <p:spPr>
          <a:xfrm>
            <a:off x="2470333" y="4789394"/>
            <a:ext cx="4692467" cy="1470025"/>
          </a:xfrm>
        </p:spPr>
        <p:txBody>
          <a:bodyPr>
            <a:normAutofit fontScale="62500" lnSpcReduction="20000"/>
          </a:bodyPr>
          <a:lstStyle/>
          <a:p>
            <a:pPr marL="742950" indent="-742950" algn="l">
              <a:buAutoNum type="arabicPeriod"/>
            </a:pPr>
            <a:r>
              <a:rPr lang="en-US" sz="4000" dirty="0">
                <a:solidFill>
                  <a:schemeClr val="tx1"/>
                </a:solidFill>
              </a:rPr>
              <a:t>Brain Plasticity</a:t>
            </a:r>
          </a:p>
          <a:p>
            <a:pPr marL="742950" indent="-742950" algn="l">
              <a:buAutoNum type="arabicPeriod"/>
            </a:pPr>
            <a:r>
              <a:rPr lang="en-US" sz="4000" dirty="0">
                <a:solidFill>
                  <a:schemeClr val="tx1"/>
                </a:solidFill>
              </a:rPr>
              <a:t>Positive-Focus</a:t>
            </a:r>
          </a:p>
          <a:p>
            <a:pPr marL="742950" indent="-742950" algn="l">
              <a:buAutoNum type="arabicPeriod"/>
            </a:pPr>
            <a:r>
              <a:rPr lang="en-US" sz="4000" dirty="0">
                <a:solidFill>
                  <a:schemeClr val="tx1"/>
                </a:solidFill>
              </a:rPr>
              <a:t>Studies of Resilience Emerge</a:t>
            </a: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538" r="11538"/>
          <a:stretch>
            <a:fillRect/>
          </a:stretch>
        </p:blipFill>
        <p:spPr>
          <a:xfrm>
            <a:off x="3249417" y="2259107"/>
            <a:ext cx="2645165" cy="2322000"/>
          </a:xfrm>
        </p:spPr>
      </p:pic>
    </p:spTree>
    <p:extLst>
      <p:ext uri="{BB962C8B-B14F-4D97-AF65-F5344CB8AC3E}">
        <p14:creationId xmlns:p14="http://schemas.microsoft.com/office/powerpoint/2010/main" val="3902182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255" y="412315"/>
            <a:ext cx="7583488" cy="1470025"/>
          </a:xfrm>
        </p:spPr>
        <p:txBody>
          <a:bodyPr>
            <a:normAutofit/>
          </a:bodyPr>
          <a:lstStyle/>
          <a:p>
            <a:r>
              <a:rPr lang="en-US" dirty="0"/>
              <a:t>Brain Plasticity</a:t>
            </a:r>
          </a:p>
        </p:txBody>
      </p:sp>
      <p:sp>
        <p:nvSpPr>
          <p:cNvPr id="7" name="Subtitle 6"/>
          <p:cNvSpPr>
            <a:spLocks noGrp="1"/>
          </p:cNvSpPr>
          <p:nvPr>
            <p:ph type="subTitle" idx="1"/>
          </p:nvPr>
        </p:nvSpPr>
        <p:spPr>
          <a:xfrm>
            <a:off x="931333" y="4789394"/>
            <a:ext cx="7432410" cy="1470025"/>
          </a:xfrm>
        </p:spPr>
        <p:txBody>
          <a:bodyPr>
            <a:normAutofit/>
          </a:bodyPr>
          <a:lstStyle/>
          <a:p>
            <a:r>
              <a:rPr lang="en-US" sz="3200" dirty="0">
                <a:solidFill>
                  <a:schemeClr val="tx1"/>
                </a:solidFill>
              </a:rPr>
              <a:t>The ability of the brain to change, </a:t>
            </a:r>
          </a:p>
          <a:p>
            <a:r>
              <a:rPr lang="en-US" sz="3200" dirty="0">
                <a:solidFill>
                  <a:schemeClr val="tx1"/>
                </a:solidFill>
              </a:rPr>
              <a:t>even after damage or trauma</a:t>
            </a: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538" r="11538"/>
          <a:stretch>
            <a:fillRect/>
          </a:stretch>
        </p:blipFill>
        <p:spPr>
          <a:xfrm>
            <a:off x="3324955" y="2174867"/>
            <a:ext cx="2645165" cy="2322000"/>
          </a:xfrm>
        </p:spPr>
      </p:pic>
    </p:spTree>
    <p:extLst>
      <p:ext uri="{BB962C8B-B14F-4D97-AF65-F5344CB8AC3E}">
        <p14:creationId xmlns:p14="http://schemas.microsoft.com/office/powerpoint/2010/main" val="1774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 Child’s Brain with Trauma </a:t>
            </a:r>
          </a:p>
        </p:txBody>
      </p:sp>
      <p:sp>
        <p:nvSpPr>
          <p:cNvPr id="4" name="Slide Number Placeholder 3"/>
          <p:cNvSpPr>
            <a:spLocks noGrp="1"/>
          </p:cNvSpPr>
          <p:nvPr>
            <p:ph type="sldNum" sz="quarter" idx="12"/>
          </p:nvPr>
        </p:nvSpPr>
        <p:spPr/>
        <p:txBody>
          <a:bodyPr/>
          <a:lstStyle/>
          <a:p>
            <a:fld id="{EB93AA0E-B8D9-2F44-91B9-5D12320D67A6}" type="slidenum">
              <a:rPr lang="en-US" smtClean="0"/>
              <a:t>24</a:t>
            </a:fld>
            <a:endParaRPr lang="en-US"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302" y="1443890"/>
            <a:ext cx="8240497" cy="480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560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255" y="412315"/>
            <a:ext cx="7583488" cy="1097171"/>
          </a:xfrm>
        </p:spPr>
        <p:txBody>
          <a:bodyPr>
            <a:normAutofit/>
          </a:bodyPr>
          <a:lstStyle/>
          <a:p>
            <a:r>
              <a:rPr lang="en-US" sz="4400" dirty="0"/>
              <a:t>Paradigm Shift: Positive-Focus</a:t>
            </a:r>
            <a:endParaRPr lang="en-US" dirty="0"/>
          </a:p>
        </p:txBody>
      </p:sp>
      <p:sp>
        <p:nvSpPr>
          <p:cNvPr id="7" name="Subtitle 6"/>
          <p:cNvSpPr>
            <a:spLocks noGrp="1"/>
          </p:cNvSpPr>
          <p:nvPr>
            <p:ph type="subTitle" idx="1"/>
          </p:nvPr>
        </p:nvSpPr>
        <p:spPr>
          <a:xfrm>
            <a:off x="541867" y="4284132"/>
            <a:ext cx="8077200" cy="1975287"/>
          </a:xfrm>
        </p:spPr>
        <p:txBody>
          <a:bodyPr>
            <a:normAutofit fontScale="85000" lnSpcReduction="10000"/>
          </a:bodyPr>
          <a:lstStyle/>
          <a:p>
            <a:r>
              <a:rPr lang="en-US" sz="3200" dirty="0"/>
              <a:t>Instead of asking: </a:t>
            </a:r>
            <a:r>
              <a:rPr lang="en-US" sz="3200" dirty="0">
                <a:solidFill>
                  <a:schemeClr val="tx1"/>
                </a:solidFill>
              </a:rPr>
              <a:t>“What’s wrong with this person?”</a:t>
            </a:r>
          </a:p>
          <a:p>
            <a:endParaRPr lang="en-US" sz="3200" dirty="0">
              <a:solidFill>
                <a:schemeClr val="tx1"/>
              </a:solidFill>
            </a:endParaRPr>
          </a:p>
          <a:p>
            <a:r>
              <a:rPr lang="en-US" sz="3200" dirty="0"/>
              <a:t>We ask: </a:t>
            </a:r>
            <a:r>
              <a:rPr lang="en-US" sz="3200" dirty="0">
                <a:solidFill>
                  <a:schemeClr val="tx1"/>
                </a:solidFill>
              </a:rPr>
              <a:t>“What are the </a:t>
            </a:r>
            <a:r>
              <a:rPr lang="en-US" sz="3200" u="sng" dirty="0">
                <a:solidFill>
                  <a:schemeClr val="tx1"/>
                </a:solidFill>
              </a:rPr>
              <a:t>strengths</a:t>
            </a:r>
            <a:r>
              <a:rPr lang="en-US" sz="3200" dirty="0">
                <a:solidFill>
                  <a:schemeClr val="tx1"/>
                </a:solidFill>
              </a:rPr>
              <a:t> of this person </a:t>
            </a:r>
          </a:p>
          <a:p>
            <a:r>
              <a:rPr lang="en-US" sz="3200" dirty="0">
                <a:solidFill>
                  <a:schemeClr val="tx1"/>
                </a:solidFill>
              </a:rPr>
              <a:t>and how can I help them?</a:t>
            </a: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538" r="11538"/>
          <a:stretch>
            <a:fillRect/>
          </a:stretch>
        </p:blipFill>
        <p:spPr>
          <a:xfrm>
            <a:off x="3326507" y="1882340"/>
            <a:ext cx="2490983" cy="2186655"/>
          </a:xfrm>
        </p:spPr>
      </p:pic>
    </p:spTree>
    <p:extLst>
      <p:ext uri="{BB962C8B-B14F-4D97-AF65-F5344CB8AC3E}">
        <p14:creationId xmlns:p14="http://schemas.microsoft.com/office/powerpoint/2010/main" val="301552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255" y="412315"/>
            <a:ext cx="7583488" cy="1142165"/>
          </a:xfrm>
        </p:spPr>
        <p:txBody>
          <a:bodyPr>
            <a:normAutofit/>
          </a:bodyPr>
          <a:lstStyle/>
          <a:p>
            <a:r>
              <a:rPr lang="en-US" sz="4400" dirty="0"/>
              <a:t>Studies of Resilience Emerge</a:t>
            </a:r>
            <a:endParaRPr lang="en-US" dirty="0"/>
          </a:p>
        </p:txBody>
      </p:sp>
      <p:sp>
        <p:nvSpPr>
          <p:cNvPr id="7" name="Subtitle 6"/>
          <p:cNvSpPr>
            <a:spLocks noGrp="1"/>
          </p:cNvSpPr>
          <p:nvPr>
            <p:ph type="subTitle" idx="1"/>
          </p:nvPr>
        </p:nvSpPr>
        <p:spPr>
          <a:xfrm>
            <a:off x="2466355" y="4181120"/>
            <a:ext cx="4211286" cy="2264565"/>
          </a:xfrm>
        </p:spPr>
        <p:txBody>
          <a:bodyPr>
            <a:normAutofit fontScale="92500" lnSpcReduction="10000"/>
          </a:bodyPr>
          <a:lstStyle/>
          <a:p>
            <a:pPr algn="l"/>
            <a:r>
              <a:rPr lang="en-US" sz="2400" b="1" dirty="0">
                <a:solidFill>
                  <a:schemeClr val="tx1"/>
                </a:solidFill>
              </a:rPr>
              <a:t>Longitudinal studies</a:t>
            </a:r>
          </a:p>
          <a:p>
            <a:pPr marL="800100" lvl="1" indent="-342900" algn="l">
              <a:buFont typeface="Arial" panose="020B0604020202020204" pitchFamily="34" charset="0"/>
              <a:buChar char="•"/>
            </a:pPr>
            <a:r>
              <a:rPr lang="en-US" sz="2000" dirty="0">
                <a:solidFill>
                  <a:schemeClr val="tx1"/>
                </a:solidFill>
              </a:rPr>
              <a:t>Features of resilience</a:t>
            </a:r>
            <a:endParaRPr lang="en-US" sz="2000" dirty="0">
              <a:solidFill>
                <a:schemeClr val="bg2"/>
              </a:solidFill>
            </a:endParaRPr>
          </a:p>
          <a:p>
            <a:pPr algn="l"/>
            <a:endParaRPr lang="en-US" sz="2400" dirty="0">
              <a:solidFill>
                <a:schemeClr val="tx1"/>
              </a:solidFill>
            </a:endParaRPr>
          </a:p>
          <a:p>
            <a:pPr algn="l"/>
            <a:r>
              <a:rPr lang="en-US" sz="2400" b="1" dirty="0">
                <a:solidFill>
                  <a:schemeClr val="tx1"/>
                </a:solidFill>
              </a:rPr>
              <a:t>Resilience-Building in Schools</a:t>
            </a:r>
          </a:p>
          <a:p>
            <a:pPr marL="800100" lvl="1" indent="-342900" algn="l">
              <a:buFont typeface="Arial" panose="020B0604020202020204" pitchFamily="34" charset="0"/>
              <a:buChar char="•"/>
            </a:pPr>
            <a:r>
              <a:rPr lang="en-US" sz="2000" dirty="0">
                <a:solidFill>
                  <a:schemeClr val="tx1"/>
                </a:solidFill>
              </a:rPr>
              <a:t>Penn Resiliency Program</a:t>
            </a:r>
          </a:p>
          <a:p>
            <a:pPr marL="800100" lvl="1" indent="-342900" algn="l">
              <a:buFont typeface="Arial" panose="020B0604020202020204" pitchFamily="34" charset="0"/>
              <a:buChar char="•"/>
            </a:pPr>
            <a:r>
              <a:rPr lang="en-US" sz="2000" dirty="0">
                <a:solidFill>
                  <a:schemeClr val="tx1"/>
                </a:solidFill>
              </a:rPr>
              <a:t>Lincoln Alternative High School</a:t>
            </a:r>
          </a:p>
          <a:p>
            <a:pPr marL="342900" indent="-342900" algn="l">
              <a:buFont typeface="Arial" panose="020B0604020202020204" pitchFamily="34" charset="0"/>
              <a:buChar char="•"/>
            </a:pPr>
            <a:endParaRPr lang="en-US" sz="2400" dirty="0">
              <a:solidFill>
                <a:schemeClr val="tx1"/>
              </a:solidFill>
            </a:endParaRP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538" r="11538"/>
          <a:stretch>
            <a:fillRect/>
          </a:stretch>
        </p:blipFill>
        <p:spPr>
          <a:xfrm>
            <a:off x="3406614" y="1864428"/>
            <a:ext cx="2330769" cy="1843522"/>
          </a:xfrm>
        </p:spPr>
      </p:pic>
    </p:spTree>
    <p:extLst>
      <p:ext uri="{BB962C8B-B14F-4D97-AF65-F5344CB8AC3E}">
        <p14:creationId xmlns:p14="http://schemas.microsoft.com/office/powerpoint/2010/main" val="2951474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dirty="0"/>
              <a:t>Longitudinal Studies:</a:t>
            </a:r>
            <a:br>
              <a:rPr lang="en-US" sz="3600" dirty="0"/>
            </a:br>
            <a:r>
              <a:rPr lang="en-US" sz="3600" dirty="0"/>
              <a:t>                Features of Resilience*</a:t>
            </a:r>
          </a:p>
        </p:txBody>
      </p:sp>
      <p:sp>
        <p:nvSpPr>
          <p:cNvPr id="3" name="Content Placeholder 2"/>
          <p:cNvSpPr>
            <a:spLocks noGrp="1"/>
          </p:cNvSpPr>
          <p:nvPr>
            <p:ph sz="half" idx="1"/>
          </p:nvPr>
        </p:nvSpPr>
        <p:spPr>
          <a:xfrm>
            <a:off x="1469073" y="1828800"/>
            <a:ext cx="2878137" cy="4297363"/>
          </a:xfrm>
        </p:spPr>
        <p:txBody>
          <a:bodyPr>
            <a:normAutofit fontScale="25000" lnSpcReduction="20000"/>
          </a:bodyPr>
          <a:lstStyle/>
          <a:p>
            <a:pPr>
              <a:buFont typeface="Arial" panose="020B0604020202020204" pitchFamily="34" charset="0"/>
              <a:buChar char="•"/>
            </a:pPr>
            <a:r>
              <a:rPr lang="en-US" sz="8000" dirty="0"/>
              <a:t> </a:t>
            </a:r>
            <a:r>
              <a:rPr lang="en-US" sz="8000" i="1" dirty="0"/>
              <a:t>Optimism</a:t>
            </a:r>
            <a:endParaRPr lang="en-US" sz="8000" dirty="0"/>
          </a:p>
          <a:p>
            <a:pPr>
              <a:buFont typeface="Arial" panose="020B0604020202020204" pitchFamily="34" charset="0"/>
              <a:buChar char="•"/>
            </a:pPr>
            <a:r>
              <a:rPr lang="en-US" sz="8000" i="1" dirty="0"/>
              <a:t>Flexibility</a:t>
            </a:r>
            <a:endParaRPr lang="en-US" sz="8000" dirty="0"/>
          </a:p>
          <a:p>
            <a:pPr>
              <a:buFont typeface="Arial" panose="020B0604020202020204" pitchFamily="34" charset="0"/>
              <a:buChar char="•"/>
            </a:pPr>
            <a:r>
              <a:rPr lang="en-US" sz="8000" dirty="0"/>
              <a:t>Lo</a:t>
            </a:r>
            <a:r>
              <a:rPr lang="en-US" sz="8000" i="1" dirty="0"/>
              <a:t>ve of learning</a:t>
            </a:r>
          </a:p>
          <a:p>
            <a:pPr>
              <a:buFont typeface="Arial" panose="020B0604020202020204" pitchFamily="34" charset="0"/>
              <a:buChar char="•"/>
            </a:pPr>
            <a:r>
              <a:rPr lang="en-US" sz="8000" i="1" dirty="0"/>
              <a:t>Self-motivation</a:t>
            </a:r>
          </a:p>
          <a:p>
            <a:pPr>
              <a:buFont typeface="Arial" panose="020B0604020202020204" pitchFamily="34" charset="0"/>
              <a:buChar char="•"/>
            </a:pPr>
            <a:r>
              <a:rPr lang="en-US" sz="8000" i="1" dirty="0"/>
              <a:t>Relationships</a:t>
            </a:r>
          </a:p>
          <a:p>
            <a:pPr>
              <a:buFont typeface="Arial" panose="020B0604020202020204" pitchFamily="34" charset="0"/>
              <a:buChar char="•"/>
            </a:pPr>
            <a:r>
              <a:rPr lang="en-US" sz="8000" i="1" dirty="0"/>
              <a:t>Service</a:t>
            </a:r>
            <a:endParaRPr lang="en-US" sz="8000" dirty="0"/>
          </a:p>
          <a:p>
            <a:pPr>
              <a:buFont typeface="Arial" panose="020B0604020202020204" pitchFamily="34" charset="0"/>
              <a:buChar char="•"/>
            </a:pPr>
            <a:r>
              <a:rPr lang="en-US" sz="8000" i="1" dirty="0"/>
              <a:t>Humor</a:t>
            </a:r>
          </a:p>
          <a:p>
            <a:pPr>
              <a:buFont typeface="Wingdings" panose="05000000000000000000" pitchFamily="2" charset="2"/>
              <a:buChar char="q"/>
            </a:pPr>
            <a:endParaRPr lang="en-US" i="1" dirty="0"/>
          </a:p>
          <a:p>
            <a:pPr>
              <a:buFont typeface="Wingdings" panose="05000000000000000000" pitchFamily="2" charset="2"/>
              <a:buChar char="q"/>
            </a:pPr>
            <a:endParaRPr lang="en-US" sz="2800" i="1" dirty="0"/>
          </a:p>
          <a:p>
            <a:pPr marL="2290762" lvl="8" indent="0">
              <a:buNone/>
            </a:pPr>
            <a:r>
              <a:rPr lang="en-US" sz="4300" i="1" dirty="0"/>
              <a:t>       </a:t>
            </a:r>
            <a:r>
              <a:rPr lang="en-US" sz="5600" i="1" dirty="0"/>
              <a:t>    </a:t>
            </a:r>
            <a:endParaRPr lang="en-US" sz="5600" i="1" dirty="0">
              <a:solidFill>
                <a:schemeClr val="tx1"/>
              </a:solidFill>
            </a:endParaRPr>
          </a:p>
        </p:txBody>
      </p:sp>
      <p:sp>
        <p:nvSpPr>
          <p:cNvPr id="4" name="Content Placeholder 3">
            <a:extLst>
              <a:ext uri="{FF2B5EF4-FFF2-40B4-BE49-F238E27FC236}">
                <a16:creationId xmlns:a16="http://schemas.microsoft.com/office/drawing/2014/main" id="{8484625B-204F-4DB4-A112-883179C7FB9C}"/>
              </a:ext>
            </a:extLst>
          </p:cNvPr>
          <p:cNvSpPr>
            <a:spLocks noGrp="1"/>
          </p:cNvSpPr>
          <p:nvPr>
            <p:ph sz="half" idx="2"/>
          </p:nvPr>
        </p:nvSpPr>
        <p:spPr>
          <a:xfrm>
            <a:off x="4796791" y="1828801"/>
            <a:ext cx="3566160" cy="3968496"/>
          </a:xfrm>
        </p:spPr>
        <p:txBody>
          <a:bodyPr/>
          <a:lstStyle/>
          <a:p>
            <a:pPr>
              <a:buFont typeface="Arial" panose="020B0604020202020204" pitchFamily="34" charset="0"/>
              <a:buChar char="•"/>
            </a:pPr>
            <a:r>
              <a:rPr lang="en-US" i="1" dirty="0"/>
              <a:t>Spirituality</a:t>
            </a:r>
          </a:p>
          <a:p>
            <a:pPr>
              <a:buFont typeface="Arial" panose="020B0604020202020204" pitchFamily="34" charset="0"/>
              <a:buChar char="•"/>
            </a:pPr>
            <a:r>
              <a:rPr lang="en-US" i="1" dirty="0"/>
              <a:t>Perseverance</a:t>
            </a:r>
          </a:p>
          <a:p>
            <a:pPr>
              <a:buFont typeface="Arial" panose="020B0604020202020204" pitchFamily="34" charset="0"/>
              <a:buChar char="•"/>
            </a:pPr>
            <a:r>
              <a:rPr lang="en-US" i="1" dirty="0"/>
              <a:t>Creativity</a:t>
            </a:r>
          </a:p>
          <a:p>
            <a:pPr>
              <a:buFont typeface="Arial" panose="020B0604020202020204" pitchFamily="34" charset="0"/>
              <a:buChar char="•"/>
            </a:pPr>
            <a:r>
              <a:rPr lang="en-US" i="1" dirty="0"/>
              <a:t>Perceptiveness</a:t>
            </a:r>
          </a:p>
          <a:p>
            <a:pPr>
              <a:buFont typeface="Arial" panose="020B0604020202020204" pitchFamily="34" charset="0"/>
              <a:buChar char="•"/>
            </a:pPr>
            <a:r>
              <a:rPr lang="en-US" i="1" dirty="0"/>
              <a:t>Independence in thinking</a:t>
            </a:r>
          </a:p>
          <a:p>
            <a:pPr>
              <a:buFont typeface="Arial" panose="020B0604020202020204" pitchFamily="34" charset="0"/>
              <a:buChar char="•"/>
            </a:pPr>
            <a:r>
              <a:rPr lang="en-US" i="1" dirty="0"/>
              <a:t>Competence</a:t>
            </a:r>
            <a:endParaRPr lang="en-US" dirty="0"/>
          </a:p>
          <a:p>
            <a:pPr>
              <a:buFont typeface="Arial" panose="020B0604020202020204" pitchFamily="34" charset="0"/>
              <a:buChar char="•"/>
            </a:pPr>
            <a:r>
              <a:rPr lang="en-US" i="1" dirty="0"/>
              <a:t>Self worth</a:t>
            </a:r>
            <a:endParaRPr lang="en-US" dirty="0"/>
          </a:p>
          <a:p>
            <a:endParaRPr lang="en-US" dirty="0"/>
          </a:p>
        </p:txBody>
      </p:sp>
      <p:sp>
        <p:nvSpPr>
          <p:cNvPr id="7" name="Rectangle 6">
            <a:extLst>
              <a:ext uri="{FF2B5EF4-FFF2-40B4-BE49-F238E27FC236}">
                <a16:creationId xmlns:a16="http://schemas.microsoft.com/office/drawing/2014/main" id="{46E1261B-DF40-494D-96A3-6A6B0C52AE4E}"/>
              </a:ext>
            </a:extLst>
          </p:cNvPr>
          <p:cNvSpPr/>
          <p:nvPr/>
        </p:nvSpPr>
        <p:spPr>
          <a:xfrm>
            <a:off x="2174002" y="5779010"/>
            <a:ext cx="4795997" cy="369332"/>
          </a:xfrm>
          <a:prstGeom prst="rect">
            <a:avLst/>
          </a:prstGeom>
        </p:spPr>
        <p:txBody>
          <a:bodyPr wrap="square">
            <a:spAutoFit/>
          </a:bodyPr>
          <a:lstStyle/>
          <a:p>
            <a:r>
              <a:rPr lang="en-US" i="1" dirty="0"/>
              <a:t>* From Resiliency in Action, Nan Henderson MSW</a:t>
            </a:r>
            <a:endParaRPr lang="en-US" dirty="0"/>
          </a:p>
        </p:txBody>
      </p:sp>
    </p:spTree>
    <p:extLst>
      <p:ext uri="{BB962C8B-B14F-4D97-AF65-F5344CB8AC3E}">
        <p14:creationId xmlns:p14="http://schemas.microsoft.com/office/powerpoint/2010/main" val="820055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t>Resilience-Building in Schools</a:t>
            </a:r>
            <a:br>
              <a:rPr lang="en-US" sz="4400" dirty="0"/>
            </a:br>
            <a:r>
              <a:rPr lang="en-US" sz="4400" dirty="0"/>
              <a:t>Penn Resiliency Program*</a:t>
            </a:r>
          </a:p>
        </p:txBody>
      </p:sp>
      <p:sp>
        <p:nvSpPr>
          <p:cNvPr id="5" name="Content Placeholder 4"/>
          <p:cNvSpPr>
            <a:spLocks noGrp="1"/>
          </p:cNvSpPr>
          <p:nvPr>
            <p:ph idx="1"/>
          </p:nvPr>
        </p:nvSpPr>
        <p:spPr>
          <a:xfrm>
            <a:off x="779463" y="2359152"/>
            <a:ext cx="7583488" cy="3767011"/>
          </a:xfrm>
        </p:spPr>
        <p:txBody>
          <a:bodyPr>
            <a:normAutofit lnSpcReduction="10000"/>
          </a:bodyPr>
          <a:lstStyle/>
          <a:p>
            <a:r>
              <a:rPr lang="en-US" dirty="0"/>
              <a:t>Pennsylvania schools</a:t>
            </a:r>
          </a:p>
          <a:p>
            <a:r>
              <a:rPr lang="en-US" dirty="0"/>
              <a:t>Building resilience through teacher training</a:t>
            </a:r>
          </a:p>
          <a:p>
            <a:r>
              <a:rPr lang="en-US" dirty="0">
                <a:solidFill>
                  <a:schemeClr val="accent2"/>
                </a:solidFill>
              </a:rPr>
              <a:t>Showed lower depression and anxiety among students</a:t>
            </a:r>
          </a:p>
          <a:p>
            <a:r>
              <a:rPr lang="en-US" dirty="0"/>
              <a:t>US Army implementing a version of this programs to troops in basic training </a:t>
            </a:r>
          </a:p>
          <a:p>
            <a:pPr marL="282575" lvl="1" indent="0">
              <a:buNone/>
            </a:pPr>
            <a:endParaRPr lang="en-US" sz="1900" dirty="0">
              <a:hlinkClick r:id="rId3"/>
            </a:endParaRPr>
          </a:p>
          <a:p>
            <a:pPr marL="282575" lvl="1" indent="0">
              <a:buNone/>
            </a:pPr>
            <a:endParaRPr lang="en-US" sz="1900" dirty="0">
              <a:hlinkClick r:id="rId3"/>
            </a:endParaRPr>
          </a:p>
          <a:p>
            <a:pPr marL="0" indent="0">
              <a:buNone/>
            </a:pPr>
            <a:r>
              <a:rPr lang="en-US" sz="1900" dirty="0"/>
              <a:t>		*   www.positivepsychology.org		</a:t>
            </a:r>
          </a:p>
        </p:txBody>
      </p:sp>
    </p:spTree>
    <p:extLst>
      <p:ext uri="{BB962C8B-B14F-4D97-AF65-F5344CB8AC3E}">
        <p14:creationId xmlns:p14="http://schemas.microsoft.com/office/powerpoint/2010/main" val="1694633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Resilience-Building in Schools </a:t>
            </a:r>
            <a:br>
              <a:rPr lang="en-US" sz="2400" dirty="0"/>
            </a:br>
            <a:r>
              <a:rPr lang="en-US" sz="4000" dirty="0"/>
              <a:t>Lincoln Alternative High School *</a:t>
            </a:r>
            <a:endParaRPr lang="en-US" sz="2000" dirty="0"/>
          </a:p>
        </p:txBody>
      </p:sp>
      <p:sp>
        <p:nvSpPr>
          <p:cNvPr id="4" name="Content Placeholder 3"/>
          <p:cNvSpPr>
            <a:spLocks noGrp="1"/>
          </p:cNvSpPr>
          <p:nvPr>
            <p:ph sz="half" idx="1"/>
          </p:nvPr>
        </p:nvSpPr>
        <p:spPr>
          <a:xfrm>
            <a:off x="404734" y="1828800"/>
            <a:ext cx="5351489" cy="4297363"/>
          </a:xfrm>
        </p:spPr>
        <p:txBody>
          <a:bodyPr>
            <a:normAutofit/>
          </a:bodyPr>
          <a:lstStyle/>
          <a:p>
            <a:pPr marL="0" indent="0">
              <a:buNone/>
            </a:pPr>
            <a:r>
              <a:rPr lang="en-US" dirty="0"/>
              <a:t>Study done in Lincoln H.S., an alternative school in Walla Walla, 2009-2013</a:t>
            </a:r>
          </a:p>
          <a:p>
            <a:pPr lvl="1"/>
            <a:r>
              <a:rPr lang="en-US" dirty="0"/>
              <a:t>Students with disproportionately high ACEs score</a:t>
            </a:r>
          </a:p>
          <a:p>
            <a:pPr lvl="1"/>
            <a:r>
              <a:rPr lang="en-US" dirty="0"/>
              <a:t>Introduction of trauma-informed, resilience-building practices to the teaching faculty</a:t>
            </a:r>
          </a:p>
          <a:p>
            <a:pPr lvl="1"/>
            <a:r>
              <a:rPr lang="en-US" dirty="0"/>
              <a:t>Collaboration with medical and mental health services</a:t>
            </a:r>
          </a:p>
          <a:p>
            <a:pPr marL="0" indent="0">
              <a:buNone/>
            </a:pPr>
            <a:r>
              <a:rPr lang="en-US" b="1" dirty="0"/>
              <a:t>A model for how a dedicated multidisciplinary team can build resilience in teenagers</a:t>
            </a:r>
          </a:p>
          <a:p>
            <a:pPr marL="0" indent="0">
              <a:buNone/>
            </a:pPr>
            <a:endParaRPr lang="en-US" b="1" dirty="0"/>
          </a:p>
          <a:p>
            <a:pPr marL="0" indent="0">
              <a:buNone/>
            </a:pPr>
            <a:r>
              <a:rPr lang="en-US" dirty="0"/>
              <a:t>*  www.resiliencetrumpsaces.org</a:t>
            </a:r>
            <a:endParaRPr lang="en-US" b="1" dirty="0"/>
          </a:p>
        </p:txBody>
      </p:sp>
      <p:pic>
        <p:nvPicPr>
          <p:cNvPr id="7" name="Content Placeholder 6">
            <a:extLst>
              <a:ext uri="{FF2B5EF4-FFF2-40B4-BE49-F238E27FC236}">
                <a16:creationId xmlns:a16="http://schemas.microsoft.com/office/drawing/2014/main" id="{39A49404-5BAA-47CE-9305-CA128248F78B}"/>
              </a:ext>
            </a:extLst>
          </p:cNvPr>
          <p:cNvPicPr>
            <a:picLocks noGrp="1" noChangeAspect="1"/>
          </p:cNvPicPr>
          <p:nvPr>
            <p:ph sz="half" idx="2"/>
          </p:nvPr>
        </p:nvPicPr>
        <p:blipFill>
          <a:blip r:embed="rId3"/>
          <a:stretch>
            <a:fillRect/>
          </a:stretch>
        </p:blipFill>
        <p:spPr>
          <a:xfrm>
            <a:off x="5883638" y="4558380"/>
            <a:ext cx="2855628" cy="1567783"/>
          </a:xfrm>
          <a:prstGeom prst="rect">
            <a:avLst/>
          </a:prstGeom>
        </p:spPr>
      </p:pic>
    </p:spTree>
    <p:extLst>
      <p:ext uri="{BB962C8B-B14F-4D97-AF65-F5344CB8AC3E}">
        <p14:creationId xmlns:p14="http://schemas.microsoft.com/office/powerpoint/2010/main" val="563553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pic>
        <p:nvPicPr>
          <p:cNvPr id="4" name="Content Placeholder 3"/>
          <p:cNvPicPr>
            <a:picLocks noGrp="1" noChangeAspect="1"/>
          </p:cNvPicPr>
          <p:nvPr>
            <p:ph idx="1"/>
          </p:nvPr>
        </p:nvPicPr>
        <p:blipFill>
          <a:blip r:embed="rId3"/>
          <a:stretch>
            <a:fillRect/>
          </a:stretch>
        </p:blipFill>
        <p:spPr>
          <a:xfrm>
            <a:off x="6093765" y="3787140"/>
            <a:ext cx="2269186" cy="2240280"/>
          </a:xfrm>
          <a:prstGeom prst="rect">
            <a:avLst/>
          </a:prstGeom>
        </p:spPr>
      </p:pic>
      <p:pic>
        <p:nvPicPr>
          <p:cNvPr id="5" name="Picture 4">
            <a:extLst>
              <a:ext uri="{FF2B5EF4-FFF2-40B4-BE49-F238E27FC236}">
                <a16:creationId xmlns:a16="http://schemas.microsoft.com/office/drawing/2014/main" id="{F963EE1E-371C-4C3C-B020-6ED40846EDDF}"/>
              </a:ext>
            </a:extLst>
          </p:cNvPr>
          <p:cNvPicPr>
            <a:picLocks noChangeAspect="1"/>
          </p:cNvPicPr>
          <p:nvPr/>
        </p:nvPicPr>
        <p:blipFill>
          <a:blip r:embed="rId4"/>
          <a:stretch>
            <a:fillRect/>
          </a:stretch>
        </p:blipFill>
        <p:spPr>
          <a:xfrm>
            <a:off x="779463" y="1950720"/>
            <a:ext cx="4434840" cy="2956560"/>
          </a:xfrm>
          <a:prstGeom prst="rect">
            <a:avLst/>
          </a:prstGeom>
        </p:spPr>
      </p:pic>
    </p:spTree>
    <p:extLst>
      <p:ext uri="{BB962C8B-B14F-4D97-AF65-F5344CB8AC3E}">
        <p14:creationId xmlns:p14="http://schemas.microsoft.com/office/powerpoint/2010/main" val="3050070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Resilience-Building in Schools</a:t>
            </a:r>
            <a:br>
              <a:rPr lang="en-US" sz="2000" dirty="0"/>
            </a:br>
            <a:r>
              <a:rPr lang="en-US" sz="4000" dirty="0"/>
              <a:t>Lincoln Alternative High School</a:t>
            </a:r>
          </a:p>
        </p:txBody>
      </p:sp>
      <p:sp>
        <p:nvSpPr>
          <p:cNvPr id="3" name="Content Placeholder 2"/>
          <p:cNvSpPr>
            <a:spLocks noGrp="1"/>
          </p:cNvSpPr>
          <p:nvPr>
            <p:ph sz="half" idx="1"/>
          </p:nvPr>
        </p:nvSpPr>
        <p:spPr>
          <a:xfrm>
            <a:off x="779462" y="1674903"/>
            <a:ext cx="3792537" cy="4297363"/>
          </a:xfrm>
        </p:spPr>
        <p:txBody>
          <a:bodyPr>
            <a:normAutofit fontScale="92500" lnSpcReduction="20000"/>
          </a:bodyPr>
          <a:lstStyle/>
          <a:p>
            <a:pPr marL="0" indent="0">
              <a:buNone/>
            </a:pPr>
            <a:endParaRPr lang="en-US" sz="2000" dirty="0"/>
          </a:p>
          <a:p>
            <a:pPr marL="0" indent="0">
              <a:spcBef>
                <a:spcPts val="0"/>
              </a:spcBef>
              <a:buNone/>
            </a:pPr>
            <a:r>
              <a:rPr lang="en-US" sz="2200" u="sng" dirty="0">
                <a:solidFill>
                  <a:schemeClr val="tx1"/>
                </a:solidFill>
              </a:rPr>
              <a:t>Findings:</a:t>
            </a:r>
          </a:p>
          <a:p>
            <a:pPr marL="0" indent="0">
              <a:spcBef>
                <a:spcPts val="0"/>
              </a:spcBef>
              <a:buNone/>
            </a:pPr>
            <a:endParaRPr lang="en-US" sz="2200" u="sng" dirty="0">
              <a:solidFill>
                <a:schemeClr val="tx1"/>
              </a:solidFill>
            </a:endParaRPr>
          </a:p>
          <a:p>
            <a:pPr>
              <a:spcBef>
                <a:spcPts val="0"/>
              </a:spcBef>
            </a:pPr>
            <a:r>
              <a:rPr lang="en-US" sz="2200" dirty="0">
                <a:solidFill>
                  <a:schemeClr val="tx1"/>
                </a:solidFill>
              </a:rPr>
              <a:t>Resilience scores improved over the 4-year study in: </a:t>
            </a:r>
          </a:p>
          <a:p>
            <a:pPr lvl="2">
              <a:spcBef>
                <a:spcPts val="0"/>
              </a:spcBef>
            </a:pPr>
            <a:r>
              <a:rPr lang="en-US" sz="2200" dirty="0">
                <a:solidFill>
                  <a:schemeClr val="tx1"/>
                </a:solidFill>
              </a:rPr>
              <a:t>Meaningful relationships</a:t>
            </a:r>
          </a:p>
          <a:p>
            <a:pPr lvl="2">
              <a:spcBef>
                <a:spcPts val="0"/>
              </a:spcBef>
            </a:pPr>
            <a:r>
              <a:rPr lang="en-US" sz="2200" dirty="0">
                <a:solidFill>
                  <a:schemeClr val="tx1"/>
                </a:solidFill>
              </a:rPr>
              <a:t>Problem solving</a:t>
            </a:r>
          </a:p>
          <a:p>
            <a:pPr lvl="2">
              <a:spcBef>
                <a:spcPts val="0"/>
              </a:spcBef>
            </a:pPr>
            <a:r>
              <a:rPr lang="en-US" sz="2200" dirty="0">
                <a:solidFill>
                  <a:schemeClr val="tx1"/>
                </a:solidFill>
              </a:rPr>
              <a:t>Optimism. </a:t>
            </a:r>
          </a:p>
          <a:p>
            <a:pPr marL="0" indent="0">
              <a:spcBef>
                <a:spcPts val="0"/>
              </a:spcBef>
              <a:buNone/>
            </a:pPr>
            <a:endParaRPr lang="en-US" dirty="0">
              <a:solidFill>
                <a:schemeClr val="tx1"/>
              </a:solidFill>
            </a:endParaRPr>
          </a:p>
          <a:p>
            <a:pPr>
              <a:spcBef>
                <a:spcPts val="0"/>
              </a:spcBef>
            </a:pPr>
            <a:r>
              <a:rPr lang="en-US" sz="2200" u="sng" dirty="0">
                <a:solidFill>
                  <a:schemeClr val="tx1"/>
                </a:solidFill>
              </a:rPr>
              <a:t>Academic Improvements were seen: </a:t>
            </a:r>
          </a:p>
          <a:p>
            <a:pPr lvl="2">
              <a:spcBef>
                <a:spcPts val="0"/>
              </a:spcBef>
            </a:pPr>
            <a:r>
              <a:rPr lang="en-US" sz="2200" dirty="0">
                <a:solidFill>
                  <a:schemeClr val="tx1"/>
                </a:solidFill>
              </a:rPr>
              <a:t>In GPA</a:t>
            </a:r>
          </a:p>
          <a:p>
            <a:pPr lvl="2">
              <a:spcBef>
                <a:spcPts val="0"/>
              </a:spcBef>
            </a:pPr>
            <a:r>
              <a:rPr lang="en-US" sz="2200" dirty="0">
                <a:solidFill>
                  <a:schemeClr val="tx1"/>
                </a:solidFill>
              </a:rPr>
              <a:t>test scores, </a:t>
            </a:r>
          </a:p>
          <a:p>
            <a:pPr lvl="2">
              <a:spcBef>
                <a:spcPts val="0"/>
              </a:spcBef>
            </a:pPr>
            <a:r>
              <a:rPr lang="en-US" sz="2200" dirty="0">
                <a:solidFill>
                  <a:schemeClr val="tx1"/>
                </a:solidFill>
              </a:rPr>
              <a:t>truancy</a:t>
            </a:r>
          </a:p>
          <a:p>
            <a:pPr marL="0" indent="0">
              <a:spcBef>
                <a:spcPts val="0"/>
              </a:spcBef>
              <a:buNone/>
            </a:pPr>
            <a:endParaRPr lang="en-US" sz="2000" dirty="0">
              <a:solidFill>
                <a:schemeClr val="tx1"/>
              </a:solidFill>
            </a:endParaRPr>
          </a:p>
          <a:p>
            <a:pPr marL="0" indent="0">
              <a:spcBef>
                <a:spcPts val="0"/>
              </a:spcBef>
              <a:buNone/>
            </a:pPr>
            <a:r>
              <a:rPr lang="en-US" sz="2200" b="1" dirty="0">
                <a:solidFill>
                  <a:schemeClr val="tx1"/>
                </a:solidFill>
              </a:rPr>
              <a:t>Improvement was independent of ACE score!</a:t>
            </a:r>
          </a:p>
          <a:p>
            <a:pPr marL="0" indent="0">
              <a:spcBef>
                <a:spcPts val="0"/>
              </a:spcBef>
              <a:buNone/>
            </a:pPr>
            <a:endParaRPr lang="en-US" sz="2000" i="1" dirty="0">
              <a:solidFill>
                <a:schemeClr val="tx1"/>
              </a:solidFill>
            </a:endParaRPr>
          </a:p>
        </p:txBody>
      </p:sp>
      <p:pic>
        <p:nvPicPr>
          <p:cNvPr id="6" name="Content Placeholder 5">
            <a:extLst>
              <a:ext uri="{FF2B5EF4-FFF2-40B4-BE49-F238E27FC236}">
                <a16:creationId xmlns:a16="http://schemas.microsoft.com/office/drawing/2014/main" id="{2960661F-8412-42AD-9E77-BDC56654BE5A}"/>
              </a:ext>
            </a:extLst>
          </p:cNvPr>
          <p:cNvPicPr>
            <a:picLocks noGrp="1" noChangeAspect="1"/>
          </p:cNvPicPr>
          <p:nvPr>
            <p:ph sz="half" idx="2"/>
          </p:nvPr>
        </p:nvPicPr>
        <p:blipFill>
          <a:blip r:embed="rId3"/>
          <a:stretch>
            <a:fillRect/>
          </a:stretch>
        </p:blipFill>
        <p:spPr>
          <a:xfrm>
            <a:off x="5296675" y="3823585"/>
            <a:ext cx="3066276" cy="2302578"/>
          </a:xfrm>
        </p:spPr>
      </p:pic>
    </p:spTree>
    <p:extLst>
      <p:ext uri="{BB962C8B-B14F-4D97-AF65-F5344CB8AC3E}">
        <p14:creationId xmlns:p14="http://schemas.microsoft.com/office/powerpoint/2010/main" val="2993424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046109-E6EE-4B0C-85AD-8CB2420C9B42}"/>
              </a:ext>
            </a:extLst>
          </p:cNvPr>
          <p:cNvSpPr>
            <a:spLocks noGrp="1"/>
          </p:cNvSpPr>
          <p:nvPr>
            <p:ph type="title"/>
          </p:nvPr>
        </p:nvSpPr>
        <p:spPr/>
        <p:txBody>
          <a:bodyPr/>
          <a:lstStyle/>
          <a:p>
            <a:r>
              <a:rPr lang="en-US" sz="4000" dirty="0">
                <a:effectLst/>
              </a:rPr>
              <a:t>What I Tell My Patients . . .</a:t>
            </a:r>
          </a:p>
        </p:txBody>
      </p:sp>
      <p:sp>
        <p:nvSpPr>
          <p:cNvPr id="7" name="Content Placeholder 6">
            <a:extLst>
              <a:ext uri="{FF2B5EF4-FFF2-40B4-BE49-F238E27FC236}">
                <a16:creationId xmlns:a16="http://schemas.microsoft.com/office/drawing/2014/main" id="{AC575482-4A94-4D8D-B920-A880ECF3D8B5}"/>
              </a:ext>
            </a:extLst>
          </p:cNvPr>
          <p:cNvSpPr>
            <a:spLocks noGrp="1"/>
          </p:cNvSpPr>
          <p:nvPr>
            <p:ph idx="1"/>
          </p:nvPr>
        </p:nvSpPr>
        <p:spPr>
          <a:xfrm>
            <a:off x="935666" y="2268638"/>
            <a:ext cx="7427285" cy="4452837"/>
          </a:xfrm>
        </p:spPr>
        <p:txBody>
          <a:bodyPr>
            <a:normAutofit fontScale="62500" lnSpcReduction="20000"/>
          </a:bodyPr>
          <a:lstStyle/>
          <a:p>
            <a:pPr marL="0" indent="0">
              <a:lnSpc>
                <a:spcPct val="120000"/>
              </a:lnSpc>
              <a:buNone/>
            </a:pPr>
            <a:r>
              <a:rPr lang="en-US" sz="4400" dirty="0">
                <a:effectLst/>
              </a:rPr>
              <a:t>Benefits of Resilience:</a:t>
            </a:r>
          </a:p>
          <a:p>
            <a:pPr lvl="1">
              <a:lnSpc>
                <a:spcPct val="120000"/>
              </a:lnSpc>
            </a:pPr>
            <a:r>
              <a:rPr lang="en-US" sz="4400" dirty="0">
                <a:effectLst/>
              </a:rPr>
              <a:t>Academic improvement</a:t>
            </a:r>
          </a:p>
          <a:p>
            <a:pPr lvl="1">
              <a:lnSpc>
                <a:spcPct val="120000"/>
              </a:lnSpc>
            </a:pPr>
            <a:r>
              <a:rPr lang="en-US" sz="4400" dirty="0">
                <a:effectLst/>
              </a:rPr>
              <a:t>Optimism</a:t>
            </a:r>
          </a:p>
          <a:p>
            <a:pPr lvl="1">
              <a:lnSpc>
                <a:spcPct val="120000"/>
              </a:lnSpc>
            </a:pPr>
            <a:r>
              <a:rPr lang="en-US" sz="4400" dirty="0">
                <a:effectLst/>
              </a:rPr>
              <a:t>Problem solving</a:t>
            </a:r>
          </a:p>
          <a:p>
            <a:pPr lvl="1">
              <a:lnSpc>
                <a:spcPct val="120000"/>
              </a:lnSpc>
            </a:pPr>
            <a:r>
              <a:rPr lang="en-US" sz="4400" dirty="0">
                <a:effectLst/>
              </a:rPr>
              <a:t>Supportive relationships</a:t>
            </a:r>
          </a:p>
          <a:p>
            <a:pPr lvl="1">
              <a:lnSpc>
                <a:spcPct val="120000"/>
              </a:lnSpc>
            </a:pPr>
            <a:r>
              <a:rPr lang="en-US" sz="4400" dirty="0">
                <a:effectLst/>
              </a:rPr>
              <a:t>Prevent or improve anxiety and depression</a:t>
            </a:r>
          </a:p>
          <a:p>
            <a:pPr lvl="1"/>
            <a:endParaRPr lang="en-US" sz="2800" dirty="0">
              <a:effectLst/>
            </a:endParaRPr>
          </a:p>
          <a:p>
            <a:pPr lvl="1"/>
            <a:endParaRPr lang="en-US" sz="2800" dirty="0">
              <a:effectLst/>
            </a:endParaRPr>
          </a:p>
          <a:p>
            <a:pPr marL="282575" lvl="1" indent="0">
              <a:buNone/>
            </a:pPr>
            <a:r>
              <a:rPr lang="en-US" sz="2800" dirty="0">
                <a:effectLst/>
              </a:rPr>
              <a:t>			                                 </a:t>
            </a:r>
            <a:r>
              <a:rPr lang="en-US" sz="2800" dirty="0">
                <a:solidFill>
                  <a:schemeClr val="tx1"/>
                </a:solidFill>
                <a:effectLst/>
              </a:rPr>
              <a:t>* Not a comprehensive list</a:t>
            </a:r>
          </a:p>
          <a:p>
            <a:pPr marL="282575" lvl="1" indent="0">
              <a:buNone/>
            </a:pPr>
            <a:endParaRPr lang="en-US" dirty="0">
              <a:effectLst/>
            </a:endParaRPr>
          </a:p>
          <a:p>
            <a:pPr marL="2290762" lvl="8" indent="0">
              <a:buNone/>
            </a:pPr>
            <a:r>
              <a:rPr lang="en-US" sz="1400" dirty="0">
                <a:solidFill>
                  <a:schemeClr val="tx1"/>
                </a:solidFill>
                <a:effectLst/>
              </a:rPr>
              <a:t>		</a:t>
            </a:r>
            <a:endParaRPr lang="en-US" dirty="0"/>
          </a:p>
        </p:txBody>
      </p:sp>
      <p:sp>
        <p:nvSpPr>
          <p:cNvPr id="5" name="Slide Number Placeholder 4">
            <a:extLst>
              <a:ext uri="{FF2B5EF4-FFF2-40B4-BE49-F238E27FC236}">
                <a16:creationId xmlns:a16="http://schemas.microsoft.com/office/drawing/2014/main" id="{680B10B6-AEA4-49FE-8EE0-87D18A04120A}"/>
              </a:ext>
            </a:extLst>
          </p:cNvPr>
          <p:cNvSpPr>
            <a:spLocks noGrp="1"/>
          </p:cNvSpPr>
          <p:nvPr>
            <p:ph type="sldNum" sz="quarter" idx="12"/>
          </p:nvPr>
        </p:nvSpPr>
        <p:spPr/>
        <p:txBody>
          <a:bodyPr/>
          <a:lstStyle/>
          <a:p>
            <a:fld id="{EB93AA0E-B8D9-2F44-91B9-5D12320D67A6}" type="slidenum">
              <a:rPr lang="en-US" smtClean="0"/>
              <a:t>31</a:t>
            </a:fld>
            <a:endParaRPr lang="en-US" dirty="0"/>
          </a:p>
        </p:txBody>
      </p:sp>
    </p:spTree>
    <p:extLst>
      <p:ext uri="{BB962C8B-B14F-4D97-AF65-F5344CB8AC3E}">
        <p14:creationId xmlns:p14="http://schemas.microsoft.com/office/powerpoint/2010/main" val="1092195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044B-75E6-4597-861C-A83950B4BC92}"/>
              </a:ext>
            </a:extLst>
          </p:cNvPr>
          <p:cNvSpPr>
            <a:spLocks noGrp="1"/>
          </p:cNvSpPr>
          <p:nvPr>
            <p:ph type="title"/>
          </p:nvPr>
        </p:nvSpPr>
        <p:spPr>
          <a:xfrm>
            <a:off x="127000" y="90253"/>
            <a:ext cx="8845550" cy="1283167"/>
          </a:xfrm>
        </p:spPr>
        <p:txBody>
          <a:bodyPr/>
          <a:lstStyle/>
          <a:p>
            <a:r>
              <a:rPr lang="en-US" sz="4000" dirty="0"/>
              <a:t>Brain Integration</a:t>
            </a:r>
            <a:br>
              <a:rPr lang="en-US" sz="4000" dirty="0"/>
            </a:br>
            <a:r>
              <a:rPr lang="en-US" sz="4000" dirty="0"/>
              <a:t>Resilience-building in children</a:t>
            </a:r>
            <a:endParaRPr lang="en-US" sz="3200" i="1" dirty="0"/>
          </a:p>
        </p:txBody>
      </p:sp>
      <p:pic>
        <p:nvPicPr>
          <p:cNvPr id="6" name="Content Placeholder 5">
            <a:extLst>
              <a:ext uri="{FF2B5EF4-FFF2-40B4-BE49-F238E27FC236}">
                <a16:creationId xmlns:a16="http://schemas.microsoft.com/office/drawing/2014/main" id="{66B56213-8AC8-43EC-8DFD-F4D5C6AA9CB9}"/>
              </a:ext>
            </a:extLst>
          </p:cNvPr>
          <p:cNvPicPr>
            <a:picLocks noGrp="1" noChangeAspect="1"/>
          </p:cNvPicPr>
          <p:nvPr>
            <p:ph idx="1"/>
          </p:nvPr>
        </p:nvPicPr>
        <p:blipFill>
          <a:blip r:embed="rId3"/>
          <a:stretch>
            <a:fillRect/>
          </a:stretch>
        </p:blipFill>
        <p:spPr>
          <a:xfrm>
            <a:off x="1348184" y="1828800"/>
            <a:ext cx="6446044" cy="4297363"/>
          </a:xfrm>
        </p:spPr>
      </p:pic>
      <p:sp>
        <p:nvSpPr>
          <p:cNvPr id="4" name="Slide Number Placeholder 3">
            <a:extLst>
              <a:ext uri="{FF2B5EF4-FFF2-40B4-BE49-F238E27FC236}">
                <a16:creationId xmlns:a16="http://schemas.microsoft.com/office/drawing/2014/main" id="{237818B0-F2B4-4B5F-83F8-FA453A4C683E}"/>
              </a:ext>
            </a:extLst>
          </p:cNvPr>
          <p:cNvSpPr>
            <a:spLocks noGrp="1"/>
          </p:cNvSpPr>
          <p:nvPr>
            <p:ph type="sldNum" sz="quarter" idx="12"/>
          </p:nvPr>
        </p:nvSpPr>
        <p:spPr/>
        <p:txBody>
          <a:bodyPr/>
          <a:lstStyle/>
          <a:p>
            <a:fld id="{EB93AA0E-B8D9-2F44-91B9-5D12320D67A6}" type="slidenum">
              <a:rPr lang="en-US" smtClean="0"/>
              <a:t>32</a:t>
            </a:fld>
            <a:endParaRPr lang="en-US" dirty="0"/>
          </a:p>
        </p:txBody>
      </p:sp>
    </p:spTree>
    <p:extLst>
      <p:ext uri="{BB962C8B-B14F-4D97-AF65-F5344CB8AC3E}">
        <p14:creationId xmlns:p14="http://schemas.microsoft.com/office/powerpoint/2010/main" val="1808118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900BF-20CB-45AC-A58C-94043B40D990}"/>
              </a:ext>
            </a:extLst>
          </p:cNvPr>
          <p:cNvSpPr>
            <a:spLocks noGrp="1"/>
          </p:cNvSpPr>
          <p:nvPr>
            <p:ph type="title"/>
          </p:nvPr>
        </p:nvSpPr>
        <p:spPr/>
        <p:txBody>
          <a:bodyPr/>
          <a:lstStyle/>
          <a:p>
            <a:r>
              <a:rPr lang="en-US" sz="2800" dirty="0"/>
              <a:t>Brain Integration</a:t>
            </a:r>
            <a:br>
              <a:rPr lang="en-US" sz="4000" dirty="0"/>
            </a:br>
            <a:r>
              <a:rPr lang="en-US" sz="4000" dirty="0"/>
              <a:t>Brain Plasticity</a:t>
            </a:r>
          </a:p>
        </p:txBody>
      </p:sp>
      <p:pic>
        <p:nvPicPr>
          <p:cNvPr id="5" name="Content Placeholder 4">
            <a:extLst>
              <a:ext uri="{FF2B5EF4-FFF2-40B4-BE49-F238E27FC236}">
                <a16:creationId xmlns:a16="http://schemas.microsoft.com/office/drawing/2014/main" id="{2F938387-0E32-44B9-B790-8CFE877E4D18}"/>
              </a:ext>
            </a:extLst>
          </p:cNvPr>
          <p:cNvPicPr>
            <a:picLocks noGrp="1" noChangeAspect="1"/>
          </p:cNvPicPr>
          <p:nvPr>
            <p:ph idx="1"/>
          </p:nvPr>
        </p:nvPicPr>
        <p:blipFill>
          <a:blip r:embed="rId3"/>
          <a:stretch>
            <a:fillRect/>
          </a:stretch>
        </p:blipFill>
        <p:spPr>
          <a:xfrm>
            <a:off x="1709288" y="1828800"/>
            <a:ext cx="5723836" cy="4297363"/>
          </a:xfrm>
          <a:prstGeom prst="rect">
            <a:avLst/>
          </a:prstGeom>
        </p:spPr>
      </p:pic>
    </p:spTree>
    <p:extLst>
      <p:ext uri="{BB962C8B-B14F-4D97-AF65-F5344CB8AC3E}">
        <p14:creationId xmlns:p14="http://schemas.microsoft.com/office/powerpoint/2010/main" val="1046958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CB7F-F151-43F2-AE65-94BC2E6088F0}"/>
              </a:ext>
            </a:extLst>
          </p:cNvPr>
          <p:cNvSpPr>
            <a:spLocks noGrp="1"/>
          </p:cNvSpPr>
          <p:nvPr>
            <p:ph type="title"/>
          </p:nvPr>
        </p:nvSpPr>
        <p:spPr/>
        <p:txBody>
          <a:bodyPr/>
          <a:lstStyle/>
          <a:p>
            <a:r>
              <a:rPr lang="en-US" sz="3200" dirty="0"/>
              <a:t>Daniel Siegel MD:</a:t>
            </a:r>
            <a:br>
              <a:rPr lang="en-US" dirty="0"/>
            </a:br>
            <a:r>
              <a:rPr lang="en-US" dirty="0"/>
              <a:t>Brain Integration</a:t>
            </a:r>
          </a:p>
        </p:txBody>
      </p:sp>
      <p:sp>
        <p:nvSpPr>
          <p:cNvPr id="3" name="Content Placeholder 2">
            <a:extLst>
              <a:ext uri="{FF2B5EF4-FFF2-40B4-BE49-F238E27FC236}">
                <a16:creationId xmlns:a16="http://schemas.microsoft.com/office/drawing/2014/main" id="{D2A271AD-5CD2-43AF-8385-5C04B8F21D8A}"/>
              </a:ext>
            </a:extLst>
          </p:cNvPr>
          <p:cNvSpPr>
            <a:spLocks noGrp="1"/>
          </p:cNvSpPr>
          <p:nvPr>
            <p:ph sz="half" idx="1"/>
          </p:nvPr>
        </p:nvSpPr>
        <p:spPr>
          <a:xfrm>
            <a:off x="171449" y="1642189"/>
            <a:ext cx="4174174" cy="4714162"/>
          </a:xfrm>
        </p:spPr>
        <p:txBody>
          <a:bodyPr>
            <a:normAutofit fontScale="85000" lnSpcReduction="10000"/>
          </a:bodyPr>
          <a:lstStyle/>
          <a:p>
            <a:pPr marL="0" indent="0">
              <a:spcBef>
                <a:spcPts val="0"/>
              </a:spcBef>
              <a:buNone/>
            </a:pPr>
            <a:r>
              <a:rPr lang="en-US" b="1" dirty="0">
                <a:effectLst/>
              </a:rPr>
              <a:t>Upper Brain:</a:t>
            </a:r>
            <a:r>
              <a:rPr lang="en-US" dirty="0">
                <a:effectLst/>
              </a:rPr>
              <a:t>		</a:t>
            </a:r>
          </a:p>
          <a:p>
            <a:pPr>
              <a:spcBef>
                <a:spcPts val="0"/>
              </a:spcBef>
            </a:pPr>
            <a:r>
              <a:rPr lang="en-US" dirty="0">
                <a:effectLst/>
              </a:rPr>
              <a:t>Logic, planning, learning</a:t>
            </a:r>
          </a:p>
          <a:p>
            <a:pPr marL="0" indent="0">
              <a:spcBef>
                <a:spcPts val="0"/>
              </a:spcBef>
              <a:buNone/>
            </a:pPr>
            <a:endParaRPr lang="en-US" dirty="0">
              <a:effectLst/>
            </a:endParaRPr>
          </a:p>
          <a:p>
            <a:pPr marL="0" indent="0">
              <a:spcBef>
                <a:spcPts val="0"/>
              </a:spcBef>
              <a:buNone/>
            </a:pPr>
            <a:r>
              <a:rPr lang="en-US" b="1" dirty="0">
                <a:effectLst/>
              </a:rPr>
              <a:t>Lower Brain:	</a:t>
            </a:r>
          </a:p>
          <a:p>
            <a:pPr>
              <a:spcBef>
                <a:spcPts val="0"/>
              </a:spcBef>
            </a:pPr>
            <a:r>
              <a:rPr lang="en-US" dirty="0">
                <a:effectLst/>
              </a:rPr>
              <a:t>Emotions, instincts and stress </a:t>
            </a:r>
          </a:p>
          <a:p>
            <a:pPr marL="0" indent="0">
              <a:spcBef>
                <a:spcPts val="0"/>
              </a:spcBef>
              <a:buNone/>
            </a:pPr>
            <a:endParaRPr lang="en-US" dirty="0">
              <a:effectLst/>
            </a:endParaRPr>
          </a:p>
          <a:p>
            <a:pPr marL="0" indent="0">
              <a:spcBef>
                <a:spcPts val="0"/>
              </a:spcBef>
              <a:buNone/>
            </a:pPr>
            <a:r>
              <a:rPr lang="en-US" b="1" dirty="0">
                <a:effectLst/>
              </a:rPr>
              <a:t>Left brain: </a:t>
            </a:r>
            <a:r>
              <a:rPr lang="en-US" dirty="0">
                <a:effectLst/>
              </a:rPr>
              <a:t>	</a:t>
            </a:r>
          </a:p>
          <a:p>
            <a:pPr>
              <a:spcBef>
                <a:spcPts val="0"/>
              </a:spcBef>
            </a:pPr>
            <a:r>
              <a:rPr lang="en-US" dirty="0">
                <a:effectLst/>
              </a:rPr>
              <a:t>logical, verbal, organization</a:t>
            </a:r>
          </a:p>
          <a:p>
            <a:pPr marL="0" indent="0">
              <a:spcBef>
                <a:spcPts val="0"/>
              </a:spcBef>
              <a:buNone/>
            </a:pPr>
            <a:endParaRPr lang="en-US" dirty="0">
              <a:effectLst/>
            </a:endParaRPr>
          </a:p>
          <a:p>
            <a:pPr marL="0" indent="0">
              <a:spcBef>
                <a:spcPts val="0"/>
              </a:spcBef>
              <a:buNone/>
            </a:pPr>
            <a:r>
              <a:rPr lang="en-US" b="1" dirty="0">
                <a:effectLst/>
              </a:rPr>
              <a:t>Right brain:</a:t>
            </a:r>
            <a:r>
              <a:rPr lang="en-US" dirty="0">
                <a:effectLst/>
              </a:rPr>
              <a:t>		</a:t>
            </a:r>
          </a:p>
          <a:p>
            <a:pPr>
              <a:spcBef>
                <a:spcPts val="0"/>
              </a:spcBef>
            </a:pPr>
            <a:r>
              <a:rPr lang="en-US" dirty="0">
                <a:effectLst/>
              </a:rPr>
              <a:t>non-verbal experience, emotions</a:t>
            </a:r>
          </a:p>
          <a:p>
            <a:pPr marL="0" indent="0">
              <a:buNone/>
            </a:pPr>
            <a:endParaRPr lang="en-US" dirty="0"/>
          </a:p>
          <a:p>
            <a:pPr marL="0" indent="0">
              <a:buNone/>
            </a:pPr>
            <a:r>
              <a:rPr lang="en-US" sz="2600" b="1" dirty="0">
                <a:solidFill>
                  <a:schemeClr val="accent2"/>
                </a:solidFill>
                <a:effectLst/>
              </a:rPr>
              <a:t>The most highly functioning brains are those in which all areas of the brain communicate well with other parts of the brain.</a:t>
            </a:r>
            <a:endParaRPr lang="en-US" sz="2600" b="1" dirty="0">
              <a:solidFill>
                <a:schemeClr val="accent2"/>
              </a:solidFill>
            </a:endParaRPr>
          </a:p>
          <a:p>
            <a:pPr marL="0" indent="0">
              <a:buNone/>
            </a:pPr>
            <a:endParaRPr lang="en-US" dirty="0"/>
          </a:p>
        </p:txBody>
      </p:sp>
      <p:sp>
        <p:nvSpPr>
          <p:cNvPr id="5" name="Slide Number Placeholder 4">
            <a:extLst>
              <a:ext uri="{FF2B5EF4-FFF2-40B4-BE49-F238E27FC236}">
                <a16:creationId xmlns:a16="http://schemas.microsoft.com/office/drawing/2014/main" id="{982A510C-18E7-4BAC-BF96-1C42FC41493C}"/>
              </a:ext>
            </a:extLst>
          </p:cNvPr>
          <p:cNvSpPr>
            <a:spLocks noGrp="1"/>
          </p:cNvSpPr>
          <p:nvPr>
            <p:ph type="sldNum" sz="quarter" idx="12"/>
          </p:nvPr>
        </p:nvSpPr>
        <p:spPr/>
        <p:txBody>
          <a:bodyPr/>
          <a:lstStyle/>
          <a:p>
            <a:fld id="{EB93AA0E-B8D9-2F44-91B9-5D12320D67A6}" type="slidenum">
              <a:rPr lang="en-US" smtClean="0"/>
              <a:t>34</a:t>
            </a:fld>
            <a:endParaRPr lang="en-US" dirty="0"/>
          </a:p>
        </p:txBody>
      </p:sp>
      <p:pic>
        <p:nvPicPr>
          <p:cNvPr id="7" name="Content Placeholder 5">
            <a:extLst>
              <a:ext uri="{FF2B5EF4-FFF2-40B4-BE49-F238E27FC236}">
                <a16:creationId xmlns:a16="http://schemas.microsoft.com/office/drawing/2014/main" id="{ED31AC99-315B-4788-9589-6CD501C6EB8D}"/>
              </a:ext>
            </a:extLst>
          </p:cNvPr>
          <p:cNvPicPr>
            <a:picLocks noGrp="1" noChangeAspect="1"/>
          </p:cNvPicPr>
          <p:nvPr>
            <p:ph sz="half" idx="2"/>
          </p:nvPr>
        </p:nvPicPr>
        <p:blipFill>
          <a:blip r:embed="rId3"/>
          <a:stretch>
            <a:fillRect/>
          </a:stretch>
        </p:blipFill>
        <p:spPr>
          <a:xfrm>
            <a:off x="4922427" y="2257063"/>
            <a:ext cx="1712415" cy="2638996"/>
          </a:xfrm>
        </p:spPr>
      </p:pic>
      <p:pic>
        <p:nvPicPr>
          <p:cNvPr id="8" name="Content Placeholder 6">
            <a:extLst>
              <a:ext uri="{FF2B5EF4-FFF2-40B4-BE49-F238E27FC236}">
                <a16:creationId xmlns:a16="http://schemas.microsoft.com/office/drawing/2014/main" id="{126CB0E7-F5A5-4F5E-8FD5-B7041A961EE3}"/>
              </a:ext>
            </a:extLst>
          </p:cNvPr>
          <p:cNvPicPr>
            <a:picLocks noChangeAspect="1"/>
          </p:cNvPicPr>
          <p:nvPr/>
        </p:nvPicPr>
        <p:blipFill>
          <a:blip r:embed="rId4"/>
          <a:stretch>
            <a:fillRect/>
          </a:stretch>
        </p:blipFill>
        <p:spPr>
          <a:xfrm>
            <a:off x="7211646" y="3973010"/>
            <a:ext cx="1456105" cy="2227841"/>
          </a:xfrm>
          <a:prstGeom prst="rect">
            <a:avLst/>
          </a:prstGeom>
        </p:spPr>
      </p:pic>
    </p:spTree>
    <p:extLst>
      <p:ext uri="{BB962C8B-B14F-4D97-AF65-F5344CB8AC3E}">
        <p14:creationId xmlns:p14="http://schemas.microsoft.com/office/powerpoint/2010/main" val="1239816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D3EA-1397-4635-8894-41BB778C80E4}"/>
              </a:ext>
            </a:extLst>
          </p:cNvPr>
          <p:cNvSpPr>
            <a:spLocks noGrp="1"/>
          </p:cNvSpPr>
          <p:nvPr>
            <p:ph type="title"/>
          </p:nvPr>
        </p:nvSpPr>
        <p:spPr/>
        <p:txBody>
          <a:bodyPr/>
          <a:lstStyle/>
          <a:p>
            <a:r>
              <a:rPr lang="en-US" sz="4000" dirty="0"/>
              <a:t>A Metaphor for Brain Integration</a:t>
            </a:r>
          </a:p>
        </p:txBody>
      </p:sp>
      <p:pic>
        <p:nvPicPr>
          <p:cNvPr id="5" name="Content Placeholder 6">
            <a:extLst>
              <a:ext uri="{FF2B5EF4-FFF2-40B4-BE49-F238E27FC236}">
                <a16:creationId xmlns:a16="http://schemas.microsoft.com/office/drawing/2014/main" id="{BD3B7CF6-4225-4AA6-B4BB-1891321B4BAF}"/>
              </a:ext>
            </a:extLst>
          </p:cNvPr>
          <p:cNvPicPr>
            <a:picLocks noGrp="1" noChangeAspect="1"/>
          </p:cNvPicPr>
          <p:nvPr>
            <p:ph sz="half" idx="1"/>
          </p:nvPr>
        </p:nvPicPr>
        <p:blipFill>
          <a:blip r:embed="rId3"/>
          <a:stretch>
            <a:fillRect/>
          </a:stretch>
        </p:blipFill>
        <p:spPr>
          <a:xfrm>
            <a:off x="779463" y="2425634"/>
            <a:ext cx="3027887" cy="2006731"/>
          </a:xfrm>
        </p:spPr>
      </p:pic>
      <p:sp>
        <p:nvSpPr>
          <p:cNvPr id="4" name="Slide Number Placeholder 3">
            <a:extLst>
              <a:ext uri="{FF2B5EF4-FFF2-40B4-BE49-F238E27FC236}">
                <a16:creationId xmlns:a16="http://schemas.microsoft.com/office/drawing/2014/main" id="{8348EBB5-8A06-495A-BC9C-990641A73E64}"/>
              </a:ext>
            </a:extLst>
          </p:cNvPr>
          <p:cNvSpPr>
            <a:spLocks noGrp="1"/>
          </p:cNvSpPr>
          <p:nvPr>
            <p:ph type="sldNum" sz="quarter" idx="12"/>
          </p:nvPr>
        </p:nvSpPr>
        <p:spPr/>
        <p:txBody>
          <a:bodyPr/>
          <a:lstStyle/>
          <a:p>
            <a:fld id="{EB93AA0E-B8D9-2F44-91B9-5D12320D67A6}" type="slidenum">
              <a:rPr lang="en-US" smtClean="0"/>
              <a:t>35</a:t>
            </a:fld>
            <a:endParaRPr lang="en-US" dirty="0"/>
          </a:p>
        </p:txBody>
      </p:sp>
      <p:pic>
        <p:nvPicPr>
          <p:cNvPr id="6" name="Content Placeholder 5">
            <a:extLst>
              <a:ext uri="{FF2B5EF4-FFF2-40B4-BE49-F238E27FC236}">
                <a16:creationId xmlns:a16="http://schemas.microsoft.com/office/drawing/2014/main" id="{2CCD2025-200F-4DC2-A22B-1B35DE18EAC9}"/>
              </a:ext>
            </a:extLst>
          </p:cNvPr>
          <p:cNvPicPr>
            <a:picLocks noGrp="1" noChangeAspect="1"/>
          </p:cNvPicPr>
          <p:nvPr>
            <p:ph sz="half" idx="2"/>
          </p:nvPr>
        </p:nvPicPr>
        <p:blipFill>
          <a:blip r:embed="rId4"/>
          <a:stretch>
            <a:fillRect/>
          </a:stretch>
        </p:blipFill>
        <p:spPr>
          <a:xfrm>
            <a:off x="4571207" y="4113453"/>
            <a:ext cx="3565525" cy="2005607"/>
          </a:xfrm>
        </p:spPr>
      </p:pic>
      <p:sp>
        <p:nvSpPr>
          <p:cNvPr id="7" name="Rectangle 6">
            <a:extLst>
              <a:ext uri="{FF2B5EF4-FFF2-40B4-BE49-F238E27FC236}">
                <a16:creationId xmlns:a16="http://schemas.microsoft.com/office/drawing/2014/main" id="{5D658FC1-D057-4376-AD3A-B7F43E88DEC8}"/>
              </a:ext>
            </a:extLst>
          </p:cNvPr>
          <p:cNvSpPr/>
          <p:nvPr/>
        </p:nvSpPr>
        <p:spPr>
          <a:xfrm>
            <a:off x="1469847" y="1894506"/>
            <a:ext cx="1647118" cy="369332"/>
          </a:xfrm>
          <a:prstGeom prst="rect">
            <a:avLst/>
          </a:prstGeom>
        </p:spPr>
        <p:txBody>
          <a:bodyPr wrap="none">
            <a:spAutoFit/>
          </a:bodyPr>
          <a:lstStyle/>
          <a:p>
            <a:r>
              <a:rPr lang="en-US" b="1" i="1" dirty="0"/>
              <a:t>A tangled mess</a:t>
            </a:r>
            <a:endParaRPr lang="en-US" b="1" dirty="0"/>
          </a:p>
        </p:txBody>
      </p:sp>
      <p:sp>
        <p:nvSpPr>
          <p:cNvPr id="8" name="Rectangle 7">
            <a:extLst>
              <a:ext uri="{FF2B5EF4-FFF2-40B4-BE49-F238E27FC236}">
                <a16:creationId xmlns:a16="http://schemas.microsoft.com/office/drawing/2014/main" id="{E2F0C9DE-CDBB-424C-87B6-DD13401926CC}"/>
              </a:ext>
            </a:extLst>
          </p:cNvPr>
          <p:cNvSpPr/>
          <p:nvPr/>
        </p:nvSpPr>
        <p:spPr>
          <a:xfrm>
            <a:off x="5192080" y="3613666"/>
            <a:ext cx="2323778" cy="369332"/>
          </a:xfrm>
          <a:prstGeom prst="rect">
            <a:avLst/>
          </a:prstGeom>
        </p:spPr>
        <p:txBody>
          <a:bodyPr wrap="none">
            <a:spAutoFit/>
          </a:bodyPr>
          <a:lstStyle/>
          <a:p>
            <a:r>
              <a:rPr lang="en-US" b="1" i="1" dirty="0"/>
              <a:t>Organized and orderly</a:t>
            </a:r>
          </a:p>
        </p:txBody>
      </p:sp>
    </p:spTree>
    <p:extLst>
      <p:ext uri="{BB962C8B-B14F-4D97-AF65-F5344CB8AC3E}">
        <p14:creationId xmlns:p14="http://schemas.microsoft.com/office/powerpoint/2010/main" val="3166093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18AE68-075D-4D62-B180-756B9FA42132}"/>
              </a:ext>
            </a:extLst>
          </p:cNvPr>
          <p:cNvSpPr>
            <a:spLocks noGrp="1"/>
          </p:cNvSpPr>
          <p:nvPr>
            <p:ph type="title"/>
          </p:nvPr>
        </p:nvSpPr>
        <p:spPr/>
        <p:txBody>
          <a:bodyPr/>
          <a:lstStyle/>
          <a:p>
            <a:r>
              <a:rPr lang="en-US" sz="4400" dirty="0"/>
              <a:t>Brain Integration: Children</a:t>
            </a:r>
          </a:p>
        </p:txBody>
      </p:sp>
      <p:pic>
        <p:nvPicPr>
          <p:cNvPr id="7" name="Content Placeholder 6">
            <a:extLst>
              <a:ext uri="{FF2B5EF4-FFF2-40B4-BE49-F238E27FC236}">
                <a16:creationId xmlns:a16="http://schemas.microsoft.com/office/drawing/2014/main" id="{82F9446F-394C-415E-A465-1D3C4D5E479D}"/>
              </a:ext>
            </a:extLst>
          </p:cNvPr>
          <p:cNvPicPr>
            <a:picLocks noGrp="1" noChangeAspect="1"/>
          </p:cNvPicPr>
          <p:nvPr>
            <p:ph sz="half" idx="1"/>
          </p:nvPr>
        </p:nvPicPr>
        <p:blipFill>
          <a:blip r:embed="rId3"/>
          <a:stretch>
            <a:fillRect/>
          </a:stretch>
        </p:blipFill>
        <p:spPr>
          <a:xfrm>
            <a:off x="835904" y="1772249"/>
            <a:ext cx="1598118" cy="1990860"/>
          </a:xfrm>
          <a:prstGeom prst="rect">
            <a:avLst/>
          </a:prstGeom>
        </p:spPr>
      </p:pic>
      <p:pic>
        <p:nvPicPr>
          <p:cNvPr id="8" name="Content Placeholder 7">
            <a:extLst>
              <a:ext uri="{FF2B5EF4-FFF2-40B4-BE49-F238E27FC236}">
                <a16:creationId xmlns:a16="http://schemas.microsoft.com/office/drawing/2014/main" id="{BB4B3876-E364-4F85-8E18-F968C9B68463}"/>
              </a:ext>
            </a:extLst>
          </p:cNvPr>
          <p:cNvPicPr>
            <a:picLocks noGrp="1" noChangeAspect="1"/>
          </p:cNvPicPr>
          <p:nvPr>
            <p:ph sz="half" idx="2"/>
          </p:nvPr>
        </p:nvPicPr>
        <p:blipFill>
          <a:blip r:embed="rId4"/>
          <a:stretch>
            <a:fillRect/>
          </a:stretch>
        </p:blipFill>
        <p:spPr>
          <a:xfrm>
            <a:off x="5955726" y="1691713"/>
            <a:ext cx="1415787" cy="2071396"/>
          </a:xfrm>
          <a:prstGeom prst="rect">
            <a:avLst/>
          </a:prstGeom>
        </p:spPr>
      </p:pic>
      <p:sp>
        <p:nvSpPr>
          <p:cNvPr id="9" name="Rectangle 8">
            <a:extLst>
              <a:ext uri="{FF2B5EF4-FFF2-40B4-BE49-F238E27FC236}">
                <a16:creationId xmlns:a16="http://schemas.microsoft.com/office/drawing/2014/main" id="{087DC61E-358F-48D2-BF88-AD9FC0B41834}"/>
              </a:ext>
            </a:extLst>
          </p:cNvPr>
          <p:cNvSpPr/>
          <p:nvPr/>
        </p:nvSpPr>
        <p:spPr>
          <a:xfrm>
            <a:off x="4206240" y="3244333"/>
            <a:ext cx="1227406" cy="1015663"/>
          </a:xfrm>
          <a:prstGeom prst="rect">
            <a:avLst/>
          </a:prstGeom>
        </p:spPr>
        <p:txBody>
          <a:bodyPr wrap="square">
            <a:spAutoFit/>
          </a:bodyPr>
          <a:lstStyle/>
          <a:p>
            <a:r>
              <a:rPr lang="en-US" sz="6000" dirty="0">
                <a:solidFill>
                  <a:schemeClr val="bg2"/>
                </a:solidFill>
                <a:sym typeface="Wingdings" panose="05000000000000000000" pitchFamily="2" charset="2"/>
              </a:rPr>
              <a:t> </a:t>
            </a:r>
            <a:endParaRPr lang="en-US" sz="6000" dirty="0">
              <a:solidFill>
                <a:schemeClr val="bg2"/>
              </a:solidFill>
            </a:endParaRPr>
          </a:p>
        </p:txBody>
      </p:sp>
      <p:sp>
        <p:nvSpPr>
          <p:cNvPr id="2" name="Rectangle 1">
            <a:extLst>
              <a:ext uri="{FF2B5EF4-FFF2-40B4-BE49-F238E27FC236}">
                <a16:creationId xmlns:a16="http://schemas.microsoft.com/office/drawing/2014/main" id="{7CD3D4E6-253C-4FCB-9A51-B962F7066EC8}"/>
              </a:ext>
            </a:extLst>
          </p:cNvPr>
          <p:cNvSpPr/>
          <p:nvPr/>
        </p:nvSpPr>
        <p:spPr>
          <a:xfrm>
            <a:off x="3590733" y="5241500"/>
            <a:ext cx="2123859" cy="923330"/>
          </a:xfrm>
          <a:prstGeom prst="rect">
            <a:avLst/>
          </a:prstGeom>
        </p:spPr>
        <p:txBody>
          <a:bodyPr wrap="square">
            <a:spAutoFit/>
          </a:bodyPr>
          <a:lstStyle/>
          <a:p>
            <a:r>
              <a:rPr lang="en-US" dirty="0"/>
              <a:t> </a:t>
            </a:r>
          </a:p>
          <a:p>
            <a:endParaRPr lang="en-US" dirty="0"/>
          </a:p>
          <a:p>
            <a:r>
              <a:rPr lang="en-US" dirty="0"/>
              <a:t> </a:t>
            </a:r>
          </a:p>
        </p:txBody>
      </p:sp>
      <p:sp>
        <p:nvSpPr>
          <p:cNvPr id="3" name="Rectangle 2">
            <a:extLst>
              <a:ext uri="{FF2B5EF4-FFF2-40B4-BE49-F238E27FC236}">
                <a16:creationId xmlns:a16="http://schemas.microsoft.com/office/drawing/2014/main" id="{9B8F19C8-A529-4A71-B519-34BFE30A2850}"/>
              </a:ext>
            </a:extLst>
          </p:cNvPr>
          <p:cNvSpPr/>
          <p:nvPr/>
        </p:nvSpPr>
        <p:spPr>
          <a:xfrm>
            <a:off x="3556278" y="5989075"/>
            <a:ext cx="2071144" cy="461665"/>
          </a:xfrm>
          <a:prstGeom prst="rect">
            <a:avLst/>
          </a:prstGeom>
        </p:spPr>
        <p:txBody>
          <a:bodyPr wrap="square">
            <a:spAutoFit/>
          </a:bodyPr>
          <a:lstStyle/>
          <a:p>
            <a:r>
              <a:rPr lang="en-US" sz="2400" dirty="0">
                <a:solidFill>
                  <a:schemeClr val="bg2"/>
                </a:solidFill>
              </a:rPr>
              <a:t>        </a:t>
            </a:r>
          </a:p>
        </p:txBody>
      </p:sp>
      <p:pic>
        <p:nvPicPr>
          <p:cNvPr id="6" name="Picture 5">
            <a:extLst>
              <a:ext uri="{FF2B5EF4-FFF2-40B4-BE49-F238E27FC236}">
                <a16:creationId xmlns:a16="http://schemas.microsoft.com/office/drawing/2014/main" id="{BD71E004-E61D-4281-A16E-6AEA4757E51F}"/>
              </a:ext>
            </a:extLst>
          </p:cNvPr>
          <p:cNvPicPr>
            <a:picLocks noChangeAspect="1"/>
          </p:cNvPicPr>
          <p:nvPr/>
        </p:nvPicPr>
        <p:blipFill>
          <a:blip r:embed="rId5"/>
          <a:stretch>
            <a:fillRect/>
          </a:stretch>
        </p:blipFill>
        <p:spPr>
          <a:xfrm>
            <a:off x="1173707" y="2693012"/>
            <a:ext cx="1129993" cy="1059152"/>
          </a:xfrm>
          <a:prstGeom prst="rect">
            <a:avLst/>
          </a:prstGeom>
        </p:spPr>
      </p:pic>
      <p:pic>
        <p:nvPicPr>
          <p:cNvPr id="14" name="Content Placeholder 6">
            <a:extLst>
              <a:ext uri="{FF2B5EF4-FFF2-40B4-BE49-F238E27FC236}">
                <a16:creationId xmlns:a16="http://schemas.microsoft.com/office/drawing/2014/main" id="{5279456A-B95A-4DA8-80FF-2F494040A007}"/>
              </a:ext>
            </a:extLst>
          </p:cNvPr>
          <p:cNvPicPr>
            <a:picLocks noChangeAspect="1"/>
          </p:cNvPicPr>
          <p:nvPr/>
        </p:nvPicPr>
        <p:blipFill>
          <a:blip r:embed="rId6"/>
          <a:stretch>
            <a:fillRect/>
          </a:stretch>
        </p:blipFill>
        <p:spPr>
          <a:xfrm>
            <a:off x="2681019" y="3635377"/>
            <a:ext cx="1598118" cy="1059152"/>
          </a:xfrm>
          <a:prstGeom prst="rect">
            <a:avLst/>
          </a:prstGeom>
        </p:spPr>
      </p:pic>
      <p:pic>
        <p:nvPicPr>
          <p:cNvPr id="15" name="Content Placeholder 5">
            <a:extLst>
              <a:ext uri="{FF2B5EF4-FFF2-40B4-BE49-F238E27FC236}">
                <a16:creationId xmlns:a16="http://schemas.microsoft.com/office/drawing/2014/main" id="{CFAF8796-D91D-4B4F-9056-77CE726C8055}"/>
              </a:ext>
            </a:extLst>
          </p:cNvPr>
          <p:cNvPicPr>
            <a:picLocks noChangeAspect="1"/>
          </p:cNvPicPr>
          <p:nvPr/>
        </p:nvPicPr>
        <p:blipFill>
          <a:blip r:embed="rId7"/>
          <a:stretch>
            <a:fillRect/>
          </a:stretch>
        </p:blipFill>
        <p:spPr>
          <a:xfrm>
            <a:off x="6433588" y="3970324"/>
            <a:ext cx="1929363" cy="1085266"/>
          </a:xfrm>
          <a:prstGeom prst="rect">
            <a:avLst/>
          </a:prstGeom>
        </p:spPr>
      </p:pic>
    </p:spTree>
    <p:extLst>
      <p:ext uri="{BB962C8B-B14F-4D97-AF65-F5344CB8AC3E}">
        <p14:creationId xmlns:p14="http://schemas.microsoft.com/office/powerpoint/2010/main" val="291091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18AE68-075D-4D62-B180-756B9FA42132}"/>
              </a:ext>
            </a:extLst>
          </p:cNvPr>
          <p:cNvSpPr>
            <a:spLocks noGrp="1"/>
          </p:cNvSpPr>
          <p:nvPr>
            <p:ph type="title"/>
          </p:nvPr>
        </p:nvSpPr>
        <p:spPr/>
        <p:txBody>
          <a:bodyPr/>
          <a:lstStyle/>
          <a:p>
            <a:r>
              <a:rPr lang="en-US" sz="4400" dirty="0"/>
              <a:t>Brain Integration: Children</a:t>
            </a:r>
          </a:p>
        </p:txBody>
      </p:sp>
      <p:pic>
        <p:nvPicPr>
          <p:cNvPr id="7" name="Content Placeholder 6">
            <a:extLst>
              <a:ext uri="{FF2B5EF4-FFF2-40B4-BE49-F238E27FC236}">
                <a16:creationId xmlns:a16="http://schemas.microsoft.com/office/drawing/2014/main" id="{82F9446F-394C-415E-A465-1D3C4D5E479D}"/>
              </a:ext>
            </a:extLst>
          </p:cNvPr>
          <p:cNvPicPr>
            <a:picLocks noGrp="1" noChangeAspect="1"/>
          </p:cNvPicPr>
          <p:nvPr>
            <p:ph sz="half" idx="1"/>
          </p:nvPr>
        </p:nvPicPr>
        <p:blipFill>
          <a:blip r:embed="rId3"/>
          <a:stretch>
            <a:fillRect/>
          </a:stretch>
        </p:blipFill>
        <p:spPr>
          <a:xfrm>
            <a:off x="835904" y="1772249"/>
            <a:ext cx="1598118" cy="1990860"/>
          </a:xfrm>
          <a:prstGeom prst="rect">
            <a:avLst/>
          </a:prstGeom>
        </p:spPr>
      </p:pic>
      <p:pic>
        <p:nvPicPr>
          <p:cNvPr id="8" name="Content Placeholder 7">
            <a:extLst>
              <a:ext uri="{FF2B5EF4-FFF2-40B4-BE49-F238E27FC236}">
                <a16:creationId xmlns:a16="http://schemas.microsoft.com/office/drawing/2014/main" id="{BB4B3876-E364-4F85-8E18-F968C9B68463}"/>
              </a:ext>
            </a:extLst>
          </p:cNvPr>
          <p:cNvPicPr>
            <a:picLocks noGrp="1" noChangeAspect="1"/>
          </p:cNvPicPr>
          <p:nvPr>
            <p:ph sz="half" idx="2"/>
          </p:nvPr>
        </p:nvPicPr>
        <p:blipFill>
          <a:blip r:embed="rId4"/>
          <a:stretch>
            <a:fillRect/>
          </a:stretch>
        </p:blipFill>
        <p:spPr>
          <a:xfrm>
            <a:off x="5955726" y="1691713"/>
            <a:ext cx="1415787" cy="2071396"/>
          </a:xfrm>
          <a:prstGeom prst="rect">
            <a:avLst/>
          </a:prstGeom>
        </p:spPr>
      </p:pic>
      <p:sp>
        <p:nvSpPr>
          <p:cNvPr id="9" name="Rectangle 8">
            <a:extLst>
              <a:ext uri="{FF2B5EF4-FFF2-40B4-BE49-F238E27FC236}">
                <a16:creationId xmlns:a16="http://schemas.microsoft.com/office/drawing/2014/main" id="{087DC61E-358F-48D2-BF88-AD9FC0B41834}"/>
              </a:ext>
            </a:extLst>
          </p:cNvPr>
          <p:cNvSpPr/>
          <p:nvPr/>
        </p:nvSpPr>
        <p:spPr>
          <a:xfrm>
            <a:off x="4206240" y="3244333"/>
            <a:ext cx="1227406" cy="1015663"/>
          </a:xfrm>
          <a:prstGeom prst="rect">
            <a:avLst/>
          </a:prstGeom>
        </p:spPr>
        <p:txBody>
          <a:bodyPr wrap="square">
            <a:spAutoFit/>
          </a:bodyPr>
          <a:lstStyle/>
          <a:p>
            <a:r>
              <a:rPr lang="en-US" sz="6000" dirty="0">
                <a:solidFill>
                  <a:schemeClr val="bg2"/>
                </a:solidFill>
                <a:sym typeface="Wingdings" panose="05000000000000000000" pitchFamily="2" charset="2"/>
              </a:rPr>
              <a:t> </a:t>
            </a:r>
            <a:endParaRPr lang="en-US" sz="6000" dirty="0">
              <a:solidFill>
                <a:schemeClr val="bg2"/>
              </a:solidFill>
            </a:endParaRPr>
          </a:p>
        </p:txBody>
      </p:sp>
      <p:sp>
        <p:nvSpPr>
          <p:cNvPr id="2" name="Rectangle 1">
            <a:extLst>
              <a:ext uri="{FF2B5EF4-FFF2-40B4-BE49-F238E27FC236}">
                <a16:creationId xmlns:a16="http://schemas.microsoft.com/office/drawing/2014/main" id="{7CD3D4E6-253C-4FCB-9A51-B962F7066EC8}"/>
              </a:ext>
            </a:extLst>
          </p:cNvPr>
          <p:cNvSpPr/>
          <p:nvPr/>
        </p:nvSpPr>
        <p:spPr>
          <a:xfrm>
            <a:off x="3590733" y="5241500"/>
            <a:ext cx="2123859" cy="923330"/>
          </a:xfrm>
          <a:prstGeom prst="rect">
            <a:avLst/>
          </a:prstGeom>
        </p:spPr>
        <p:txBody>
          <a:bodyPr wrap="square">
            <a:spAutoFit/>
          </a:bodyPr>
          <a:lstStyle/>
          <a:p>
            <a:r>
              <a:rPr lang="en-US" dirty="0"/>
              <a:t> </a:t>
            </a:r>
          </a:p>
          <a:p>
            <a:endParaRPr lang="en-US" dirty="0"/>
          </a:p>
          <a:p>
            <a:r>
              <a:rPr lang="en-US" dirty="0"/>
              <a:t> </a:t>
            </a:r>
          </a:p>
        </p:txBody>
      </p:sp>
      <p:sp>
        <p:nvSpPr>
          <p:cNvPr id="3" name="Rectangle 2">
            <a:extLst>
              <a:ext uri="{FF2B5EF4-FFF2-40B4-BE49-F238E27FC236}">
                <a16:creationId xmlns:a16="http://schemas.microsoft.com/office/drawing/2014/main" id="{9B8F19C8-A529-4A71-B519-34BFE30A2850}"/>
              </a:ext>
            </a:extLst>
          </p:cNvPr>
          <p:cNvSpPr/>
          <p:nvPr/>
        </p:nvSpPr>
        <p:spPr>
          <a:xfrm>
            <a:off x="3556278" y="5989075"/>
            <a:ext cx="2071144" cy="461665"/>
          </a:xfrm>
          <a:prstGeom prst="rect">
            <a:avLst/>
          </a:prstGeom>
        </p:spPr>
        <p:txBody>
          <a:bodyPr wrap="square">
            <a:spAutoFit/>
          </a:bodyPr>
          <a:lstStyle/>
          <a:p>
            <a:r>
              <a:rPr lang="en-US" sz="2400" dirty="0">
                <a:solidFill>
                  <a:schemeClr val="bg2"/>
                </a:solidFill>
              </a:rPr>
              <a:t>        </a:t>
            </a:r>
          </a:p>
        </p:txBody>
      </p:sp>
      <p:pic>
        <p:nvPicPr>
          <p:cNvPr id="6" name="Picture 5">
            <a:extLst>
              <a:ext uri="{FF2B5EF4-FFF2-40B4-BE49-F238E27FC236}">
                <a16:creationId xmlns:a16="http://schemas.microsoft.com/office/drawing/2014/main" id="{BD71E004-E61D-4281-A16E-6AEA4757E51F}"/>
              </a:ext>
            </a:extLst>
          </p:cNvPr>
          <p:cNvPicPr>
            <a:picLocks noChangeAspect="1"/>
          </p:cNvPicPr>
          <p:nvPr/>
        </p:nvPicPr>
        <p:blipFill>
          <a:blip r:embed="rId5"/>
          <a:stretch>
            <a:fillRect/>
          </a:stretch>
        </p:blipFill>
        <p:spPr>
          <a:xfrm>
            <a:off x="1173707" y="2693012"/>
            <a:ext cx="1129993" cy="1059152"/>
          </a:xfrm>
          <a:prstGeom prst="rect">
            <a:avLst/>
          </a:prstGeom>
        </p:spPr>
      </p:pic>
      <p:sp>
        <p:nvSpPr>
          <p:cNvPr id="5" name="Rectangle 4">
            <a:extLst>
              <a:ext uri="{FF2B5EF4-FFF2-40B4-BE49-F238E27FC236}">
                <a16:creationId xmlns:a16="http://schemas.microsoft.com/office/drawing/2014/main" id="{F77AF607-9EF5-4170-AA5A-36B916D06618}"/>
              </a:ext>
            </a:extLst>
          </p:cNvPr>
          <p:cNvSpPr/>
          <p:nvPr/>
        </p:nvSpPr>
        <p:spPr>
          <a:xfrm>
            <a:off x="126382" y="5055669"/>
            <a:ext cx="9052560" cy="1200329"/>
          </a:xfrm>
          <a:prstGeom prst="rect">
            <a:avLst/>
          </a:prstGeom>
        </p:spPr>
        <p:txBody>
          <a:bodyPr wrap="square">
            <a:spAutoFit/>
          </a:bodyPr>
          <a:lstStyle/>
          <a:p>
            <a:r>
              <a:rPr lang="en-US" b="1" i="1" dirty="0"/>
              <a:t>Tangled hair: 	Immature thoughts and behavior</a:t>
            </a:r>
            <a:endParaRPr lang="en-US" b="1" dirty="0"/>
          </a:p>
          <a:p>
            <a:r>
              <a:rPr lang="en-US" b="1" i="1" dirty="0"/>
              <a:t>Hairbrush: 	Parents actions which help child to “integrate” and organize their thoughts</a:t>
            </a:r>
            <a:endParaRPr lang="en-US" b="1" dirty="0"/>
          </a:p>
          <a:p>
            <a:r>
              <a:rPr lang="en-US" b="1" i="1" dirty="0"/>
              <a:t>Brushing: 	Learning from life’s experiences with the thoughtful guidance of a parent.</a:t>
            </a:r>
          </a:p>
          <a:p>
            <a:r>
              <a:rPr lang="en-US" b="1" i="1" dirty="0"/>
              <a:t>Integration:	Gradual, repetitive grooming of behaviors, enhancing the neuron connections</a:t>
            </a:r>
            <a:endParaRPr lang="en-US" b="1" dirty="0"/>
          </a:p>
        </p:txBody>
      </p:sp>
      <p:pic>
        <p:nvPicPr>
          <p:cNvPr id="14" name="Content Placeholder 6">
            <a:extLst>
              <a:ext uri="{FF2B5EF4-FFF2-40B4-BE49-F238E27FC236}">
                <a16:creationId xmlns:a16="http://schemas.microsoft.com/office/drawing/2014/main" id="{5279456A-B95A-4DA8-80FF-2F494040A007}"/>
              </a:ext>
            </a:extLst>
          </p:cNvPr>
          <p:cNvPicPr>
            <a:picLocks noChangeAspect="1"/>
          </p:cNvPicPr>
          <p:nvPr/>
        </p:nvPicPr>
        <p:blipFill>
          <a:blip r:embed="rId6"/>
          <a:stretch>
            <a:fillRect/>
          </a:stretch>
        </p:blipFill>
        <p:spPr>
          <a:xfrm>
            <a:off x="2681019" y="3635377"/>
            <a:ext cx="1598118" cy="1059152"/>
          </a:xfrm>
          <a:prstGeom prst="rect">
            <a:avLst/>
          </a:prstGeom>
        </p:spPr>
      </p:pic>
      <p:pic>
        <p:nvPicPr>
          <p:cNvPr id="15" name="Content Placeholder 5">
            <a:extLst>
              <a:ext uri="{FF2B5EF4-FFF2-40B4-BE49-F238E27FC236}">
                <a16:creationId xmlns:a16="http://schemas.microsoft.com/office/drawing/2014/main" id="{CFAF8796-D91D-4B4F-9056-77CE726C8055}"/>
              </a:ext>
            </a:extLst>
          </p:cNvPr>
          <p:cNvPicPr>
            <a:picLocks noChangeAspect="1"/>
          </p:cNvPicPr>
          <p:nvPr/>
        </p:nvPicPr>
        <p:blipFill>
          <a:blip r:embed="rId7"/>
          <a:stretch>
            <a:fillRect/>
          </a:stretch>
        </p:blipFill>
        <p:spPr>
          <a:xfrm>
            <a:off x="6433588" y="3970324"/>
            <a:ext cx="1929363" cy="1085266"/>
          </a:xfrm>
          <a:prstGeom prst="rect">
            <a:avLst/>
          </a:prstGeom>
        </p:spPr>
      </p:pic>
    </p:spTree>
    <p:extLst>
      <p:ext uri="{BB962C8B-B14F-4D97-AF65-F5344CB8AC3E}">
        <p14:creationId xmlns:p14="http://schemas.microsoft.com/office/powerpoint/2010/main" val="3990118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678B7-2EA7-492A-B0E4-899CA96012D4}"/>
              </a:ext>
            </a:extLst>
          </p:cNvPr>
          <p:cNvSpPr>
            <a:spLocks noGrp="1"/>
          </p:cNvSpPr>
          <p:nvPr>
            <p:ph type="title"/>
          </p:nvPr>
        </p:nvSpPr>
        <p:spPr>
          <a:xfrm>
            <a:off x="779463" y="62753"/>
            <a:ext cx="7583488" cy="1283167"/>
          </a:xfrm>
        </p:spPr>
        <p:txBody>
          <a:bodyPr anchor="ctr">
            <a:normAutofit/>
          </a:bodyPr>
          <a:lstStyle/>
          <a:p>
            <a:pPr>
              <a:lnSpc>
                <a:spcPct val="90000"/>
              </a:lnSpc>
            </a:pPr>
            <a:r>
              <a:rPr lang="en-US" sz="2600" dirty="0">
                <a:effectLst/>
              </a:rPr>
              <a:t>Brain Integration For Resilience-Building</a:t>
            </a:r>
            <a:br>
              <a:rPr lang="en-US" sz="2600" dirty="0">
                <a:effectLst/>
              </a:rPr>
            </a:br>
            <a:r>
              <a:rPr lang="en-US" sz="4000" dirty="0">
                <a:effectLst/>
              </a:rPr>
              <a:t>Managing Emotions </a:t>
            </a:r>
            <a:endParaRPr lang="en-US" sz="4000" dirty="0"/>
          </a:p>
        </p:txBody>
      </p:sp>
      <p:sp>
        <p:nvSpPr>
          <p:cNvPr id="3" name="Content Placeholder 2">
            <a:extLst>
              <a:ext uri="{FF2B5EF4-FFF2-40B4-BE49-F238E27FC236}">
                <a16:creationId xmlns:a16="http://schemas.microsoft.com/office/drawing/2014/main" id="{8B41E6D0-755C-4A4F-BF8D-40363466D710}"/>
              </a:ext>
            </a:extLst>
          </p:cNvPr>
          <p:cNvSpPr>
            <a:spLocks noGrp="1"/>
          </p:cNvSpPr>
          <p:nvPr>
            <p:ph sz="half" idx="1"/>
          </p:nvPr>
        </p:nvSpPr>
        <p:spPr>
          <a:xfrm>
            <a:off x="779462" y="1828800"/>
            <a:ext cx="4573587" cy="4297363"/>
          </a:xfrm>
        </p:spPr>
        <p:txBody>
          <a:bodyPr>
            <a:noAutofit/>
          </a:bodyPr>
          <a:lstStyle/>
          <a:p>
            <a:pPr marL="0" indent="0">
              <a:lnSpc>
                <a:spcPct val="90000"/>
              </a:lnSpc>
              <a:spcBef>
                <a:spcPts val="0"/>
              </a:spcBef>
              <a:spcAft>
                <a:spcPts val="600"/>
              </a:spcAft>
              <a:buNone/>
            </a:pPr>
            <a:r>
              <a:rPr lang="en-US" u="sng" dirty="0"/>
              <a:t>Developmental Process:</a:t>
            </a:r>
          </a:p>
          <a:p>
            <a:pPr marL="0" indent="0">
              <a:lnSpc>
                <a:spcPct val="90000"/>
              </a:lnSpc>
              <a:spcBef>
                <a:spcPts val="0"/>
              </a:spcBef>
              <a:spcAft>
                <a:spcPts val="600"/>
              </a:spcAft>
              <a:buNone/>
            </a:pPr>
            <a:endParaRPr lang="en-US" dirty="0"/>
          </a:p>
          <a:p>
            <a:pPr marL="0" indent="0">
              <a:lnSpc>
                <a:spcPct val="90000"/>
              </a:lnSpc>
              <a:spcBef>
                <a:spcPts val="0"/>
              </a:spcBef>
              <a:spcAft>
                <a:spcPts val="600"/>
              </a:spcAft>
              <a:buNone/>
            </a:pPr>
            <a:r>
              <a:rPr lang="en-US" dirty="0"/>
              <a:t>2 </a:t>
            </a:r>
            <a:r>
              <a:rPr lang="en-US" dirty="0" err="1"/>
              <a:t>yr</a:t>
            </a:r>
            <a:r>
              <a:rPr lang="en-US" dirty="0"/>
              <a:t> old: </a:t>
            </a:r>
          </a:p>
          <a:p>
            <a:pPr lvl="1">
              <a:lnSpc>
                <a:spcPct val="90000"/>
              </a:lnSpc>
              <a:spcBef>
                <a:spcPts val="0"/>
              </a:spcBef>
              <a:spcAft>
                <a:spcPts val="600"/>
              </a:spcAft>
            </a:pPr>
            <a:r>
              <a:rPr lang="en-US" sz="2000" dirty="0"/>
              <a:t>Acts out their feelings</a:t>
            </a:r>
          </a:p>
          <a:p>
            <a:pPr marL="0" indent="0">
              <a:lnSpc>
                <a:spcPct val="90000"/>
              </a:lnSpc>
              <a:spcBef>
                <a:spcPts val="0"/>
              </a:spcBef>
              <a:spcAft>
                <a:spcPts val="600"/>
              </a:spcAft>
              <a:buNone/>
            </a:pPr>
            <a:r>
              <a:rPr lang="en-US" dirty="0"/>
              <a:t>3 </a:t>
            </a:r>
            <a:r>
              <a:rPr lang="en-US" dirty="0" err="1"/>
              <a:t>yr</a:t>
            </a:r>
            <a:r>
              <a:rPr lang="en-US" dirty="0"/>
              <a:t> old: </a:t>
            </a:r>
          </a:p>
          <a:p>
            <a:pPr lvl="1">
              <a:lnSpc>
                <a:spcPct val="90000"/>
              </a:lnSpc>
              <a:spcBef>
                <a:spcPts val="0"/>
              </a:spcBef>
              <a:spcAft>
                <a:spcPts val="600"/>
              </a:spcAft>
            </a:pPr>
            <a:r>
              <a:rPr lang="en-US" sz="2000" dirty="0"/>
              <a:t>Learning how to label their feelings</a:t>
            </a:r>
          </a:p>
          <a:p>
            <a:pPr marL="0" indent="0">
              <a:lnSpc>
                <a:spcPct val="90000"/>
              </a:lnSpc>
              <a:spcBef>
                <a:spcPts val="0"/>
              </a:spcBef>
              <a:spcAft>
                <a:spcPts val="600"/>
              </a:spcAft>
              <a:buNone/>
            </a:pPr>
            <a:r>
              <a:rPr lang="en-US" dirty="0"/>
              <a:t>4 </a:t>
            </a:r>
            <a:r>
              <a:rPr lang="en-US" dirty="0" err="1"/>
              <a:t>yr</a:t>
            </a:r>
            <a:r>
              <a:rPr lang="en-US" dirty="0"/>
              <a:t> old:  </a:t>
            </a:r>
          </a:p>
          <a:p>
            <a:pPr lvl="1">
              <a:lnSpc>
                <a:spcPct val="90000"/>
              </a:lnSpc>
              <a:spcBef>
                <a:spcPts val="0"/>
              </a:spcBef>
              <a:spcAft>
                <a:spcPts val="600"/>
              </a:spcAft>
            </a:pPr>
            <a:r>
              <a:rPr lang="en-US" sz="2000" dirty="0"/>
              <a:t>The goal is to coach them to use their words and logic to avoid the need to display their feelings</a:t>
            </a:r>
          </a:p>
          <a:p>
            <a:pPr marL="0" indent="0">
              <a:lnSpc>
                <a:spcPct val="90000"/>
              </a:lnSpc>
              <a:spcBef>
                <a:spcPts val="0"/>
              </a:spcBef>
              <a:spcAft>
                <a:spcPts val="600"/>
              </a:spcAft>
              <a:buNone/>
            </a:pPr>
            <a:r>
              <a:rPr lang="en-US" dirty="0"/>
              <a:t>6-8 </a:t>
            </a:r>
            <a:r>
              <a:rPr lang="en-US" dirty="0" err="1"/>
              <a:t>yr</a:t>
            </a:r>
            <a:r>
              <a:rPr lang="en-US" dirty="0"/>
              <a:t> old:  </a:t>
            </a:r>
          </a:p>
          <a:p>
            <a:pPr lvl="1">
              <a:lnSpc>
                <a:spcPct val="90000"/>
              </a:lnSpc>
              <a:spcBef>
                <a:spcPts val="0"/>
              </a:spcBef>
              <a:spcAft>
                <a:spcPts val="600"/>
              </a:spcAft>
            </a:pPr>
            <a:r>
              <a:rPr lang="en-US" sz="2000" dirty="0"/>
              <a:t>Able to calmly resolve differences with words and forethought</a:t>
            </a:r>
          </a:p>
        </p:txBody>
      </p:sp>
      <p:pic>
        <p:nvPicPr>
          <p:cNvPr id="2052" name="Picture 4" descr="Early Childhood Emotional and Social Development: Aggression - Child  Development &amp; Parenting: Early (3-7)">
            <a:extLst>
              <a:ext uri="{FF2B5EF4-FFF2-40B4-BE49-F238E27FC236}">
                <a16:creationId xmlns:a16="http://schemas.microsoft.com/office/drawing/2014/main" id="{D730625D-C78E-49FB-B182-2CF26A97EC63}"/>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7949" r="36808" b="2"/>
          <a:stretch/>
        </p:blipFill>
        <p:spPr bwMode="auto">
          <a:xfrm>
            <a:off x="5539795" y="1828800"/>
            <a:ext cx="2823155" cy="4297363"/>
          </a:xfrm>
          <a:prstGeom prst="rect">
            <a:avLst/>
          </a:prstGeom>
          <a:solidFill>
            <a:srgbClr val="FFFFFF"/>
          </a:solidFill>
        </p:spPr>
      </p:pic>
      <p:sp>
        <p:nvSpPr>
          <p:cNvPr id="4" name="Slide Number Placeholder 3">
            <a:extLst>
              <a:ext uri="{FF2B5EF4-FFF2-40B4-BE49-F238E27FC236}">
                <a16:creationId xmlns:a16="http://schemas.microsoft.com/office/drawing/2014/main" id="{EE95F938-8F49-454C-89C4-54B8DA97CE4A}"/>
              </a:ext>
            </a:extLst>
          </p:cNvPr>
          <p:cNvSpPr>
            <a:spLocks noGrp="1"/>
          </p:cNvSpPr>
          <p:nvPr>
            <p:ph type="sldNum" sz="quarter" idx="12"/>
          </p:nvPr>
        </p:nvSpPr>
        <p:spPr>
          <a:xfrm>
            <a:off x="8362951" y="6356350"/>
            <a:ext cx="609600" cy="365125"/>
          </a:xfrm>
        </p:spPr>
        <p:txBody>
          <a:bodyPr>
            <a:normAutofit/>
          </a:bodyPr>
          <a:lstStyle/>
          <a:p>
            <a:pPr>
              <a:lnSpc>
                <a:spcPct val="90000"/>
              </a:lnSpc>
              <a:spcAft>
                <a:spcPts val="600"/>
              </a:spcAft>
            </a:pPr>
            <a:fld id="{EB93AA0E-B8D9-2F44-91B9-5D12320D67A6}" type="slidenum">
              <a:rPr lang="en-US" smtClean="0"/>
              <a:pPr>
                <a:lnSpc>
                  <a:spcPct val="90000"/>
                </a:lnSpc>
                <a:spcAft>
                  <a:spcPts val="600"/>
                </a:spcAft>
              </a:pPr>
              <a:t>38</a:t>
            </a:fld>
            <a:endParaRPr lang="en-US"/>
          </a:p>
        </p:txBody>
      </p:sp>
    </p:spTree>
    <p:extLst>
      <p:ext uri="{BB962C8B-B14F-4D97-AF65-F5344CB8AC3E}">
        <p14:creationId xmlns:p14="http://schemas.microsoft.com/office/powerpoint/2010/main" val="462791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678B7-2EA7-492A-B0E4-899CA96012D4}"/>
              </a:ext>
            </a:extLst>
          </p:cNvPr>
          <p:cNvSpPr>
            <a:spLocks noGrp="1"/>
          </p:cNvSpPr>
          <p:nvPr>
            <p:ph type="title"/>
          </p:nvPr>
        </p:nvSpPr>
        <p:spPr>
          <a:xfrm>
            <a:off x="779463" y="62753"/>
            <a:ext cx="7583488" cy="1283167"/>
          </a:xfrm>
        </p:spPr>
        <p:txBody>
          <a:bodyPr anchor="ctr">
            <a:normAutofit/>
          </a:bodyPr>
          <a:lstStyle/>
          <a:p>
            <a:pPr>
              <a:lnSpc>
                <a:spcPct val="90000"/>
              </a:lnSpc>
            </a:pPr>
            <a:r>
              <a:rPr lang="en-US" sz="4100" dirty="0">
                <a:effectLst/>
              </a:rPr>
              <a:t>Brain Integration: Children</a:t>
            </a:r>
            <a:endParaRPr lang="en-US" sz="4100" dirty="0"/>
          </a:p>
        </p:txBody>
      </p:sp>
      <p:sp>
        <p:nvSpPr>
          <p:cNvPr id="3" name="Content Placeholder 2">
            <a:extLst>
              <a:ext uri="{FF2B5EF4-FFF2-40B4-BE49-F238E27FC236}">
                <a16:creationId xmlns:a16="http://schemas.microsoft.com/office/drawing/2014/main" id="{8B41E6D0-755C-4A4F-BF8D-40363466D710}"/>
              </a:ext>
            </a:extLst>
          </p:cNvPr>
          <p:cNvSpPr>
            <a:spLocks noGrp="1"/>
          </p:cNvSpPr>
          <p:nvPr>
            <p:ph sz="half" idx="1"/>
          </p:nvPr>
        </p:nvSpPr>
        <p:spPr>
          <a:xfrm>
            <a:off x="779463" y="1828800"/>
            <a:ext cx="3566160" cy="4297363"/>
          </a:xfrm>
        </p:spPr>
        <p:txBody>
          <a:bodyPr>
            <a:noAutofit/>
          </a:bodyPr>
          <a:lstStyle/>
          <a:p>
            <a:pPr marL="0" indent="0">
              <a:lnSpc>
                <a:spcPct val="90000"/>
              </a:lnSpc>
              <a:buNone/>
            </a:pPr>
            <a:r>
              <a:rPr lang="en-US" sz="1600" u="sng" dirty="0"/>
              <a:t>Teaching Tools</a:t>
            </a:r>
          </a:p>
          <a:p>
            <a:pPr marL="0" indent="0">
              <a:lnSpc>
                <a:spcPct val="90000"/>
              </a:lnSpc>
              <a:spcBef>
                <a:spcPts val="0"/>
              </a:spcBef>
              <a:buNone/>
            </a:pPr>
            <a:endParaRPr lang="en-US" sz="1600" dirty="0"/>
          </a:p>
          <a:p>
            <a:pPr marL="0" indent="0">
              <a:lnSpc>
                <a:spcPct val="90000"/>
              </a:lnSpc>
              <a:spcBef>
                <a:spcPts val="0"/>
              </a:spcBef>
              <a:buNone/>
            </a:pPr>
            <a:r>
              <a:rPr lang="en-US" sz="1600" dirty="0"/>
              <a:t>2-year-old: </a:t>
            </a:r>
          </a:p>
          <a:p>
            <a:pPr lvl="1">
              <a:lnSpc>
                <a:spcPct val="90000"/>
              </a:lnSpc>
              <a:spcBef>
                <a:spcPts val="0"/>
              </a:spcBef>
            </a:pPr>
            <a:r>
              <a:rPr lang="en-US" sz="1600" dirty="0"/>
              <a:t>Role model calm, gentle words, labelling their emotion</a:t>
            </a:r>
          </a:p>
          <a:p>
            <a:pPr marL="0" indent="0">
              <a:lnSpc>
                <a:spcPct val="90000"/>
              </a:lnSpc>
              <a:spcBef>
                <a:spcPts val="0"/>
              </a:spcBef>
              <a:buNone/>
            </a:pPr>
            <a:endParaRPr lang="en-US" sz="1600" dirty="0"/>
          </a:p>
          <a:p>
            <a:pPr marL="0" indent="0">
              <a:lnSpc>
                <a:spcPct val="90000"/>
              </a:lnSpc>
              <a:spcBef>
                <a:spcPts val="0"/>
              </a:spcBef>
              <a:buNone/>
            </a:pPr>
            <a:r>
              <a:rPr lang="en-US" sz="1600" dirty="0"/>
              <a:t>3-year-old: </a:t>
            </a:r>
          </a:p>
          <a:p>
            <a:pPr lvl="1">
              <a:lnSpc>
                <a:spcPct val="90000"/>
              </a:lnSpc>
              <a:spcBef>
                <a:spcPts val="0"/>
              </a:spcBef>
            </a:pPr>
            <a:r>
              <a:rPr lang="en-US" sz="1600" dirty="0"/>
              <a:t>Teach how to label her feelings</a:t>
            </a:r>
          </a:p>
          <a:p>
            <a:pPr lvl="1">
              <a:lnSpc>
                <a:spcPct val="90000"/>
              </a:lnSpc>
              <a:spcBef>
                <a:spcPts val="0"/>
              </a:spcBef>
            </a:pPr>
            <a:r>
              <a:rPr lang="en-US" sz="1600" dirty="0"/>
              <a:t>“Debrief” and discus after episodes, when calm</a:t>
            </a:r>
          </a:p>
          <a:p>
            <a:pPr marL="0" indent="0">
              <a:lnSpc>
                <a:spcPct val="90000"/>
              </a:lnSpc>
              <a:spcBef>
                <a:spcPts val="0"/>
              </a:spcBef>
              <a:buNone/>
            </a:pPr>
            <a:endParaRPr lang="en-US" sz="1600" dirty="0"/>
          </a:p>
          <a:p>
            <a:pPr marL="0" indent="0">
              <a:lnSpc>
                <a:spcPct val="90000"/>
              </a:lnSpc>
              <a:spcBef>
                <a:spcPts val="0"/>
              </a:spcBef>
              <a:buNone/>
            </a:pPr>
            <a:r>
              <a:rPr lang="en-US" sz="1600" dirty="0"/>
              <a:t>4-year-old:  </a:t>
            </a:r>
          </a:p>
          <a:p>
            <a:pPr lvl="1">
              <a:lnSpc>
                <a:spcPct val="90000"/>
              </a:lnSpc>
              <a:spcBef>
                <a:spcPts val="0"/>
              </a:spcBef>
            </a:pPr>
            <a:r>
              <a:rPr lang="en-US" sz="1600" dirty="0"/>
              <a:t>The goal is to coach them to use their words and logic to avoid the need to display their feelings</a:t>
            </a:r>
          </a:p>
          <a:p>
            <a:pPr marL="0" indent="0">
              <a:lnSpc>
                <a:spcPct val="90000"/>
              </a:lnSpc>
              <a:spcBef>
                <a:spcPts val="0"/>
              </a:spcBef>
              <a:buNone/>
            </a:pPr>
            <a:endParaRPr lang="en-US" sz="1600" dirty="0"/>
          </a:p>
          <a:p>
            <a:pPr marL="0" indent="0">
              <a:lnSpc>
                <a:spcPct val="90000"/>
              </a:lnSpc>
              <a:spcBef>
                <a:spcPts val="0"/>
              </a:spcBef>
              <a:buNone/>
            </a:pPr>
            <a:r>
              <a:rPr lang="en-US" sz="1600" dirty="0"/>
              <a:t>6-8-year-old:  </a:t>
            </a:r>
          </a:p>
          <a:p>
            <a:pPr lvl="1">
              <a:lnSpc>
                <a:spcPct val="90000"/>
              </a:lnSpc>
              <a:spcBef>
                <a:spcPts val="0"/>
              </a:spcBef>
            </a:pPr>
            <a:r>
              <a:rPr lang="en-US" sz="1600" dirty="0"/>
              <a:t>Coach them  to calmly resolve differences with words and forethought. Teach empathy.</a:t>
            </a:r>
          </a:p>
        </p:txBody>
      </p:sp>
      <p:pic>
        <p:nvPicPr>
          <p:cNvPr id="3084" name="Picture 12" descr="Empathy: Foundation of Emotional Health">
            <a:extLst>
              <a:ext uri="{FF2B5EF4-FFF2-40B4-BE49-F238E27FC236}">
                <a16:creationId xmlns:a16="http://schemas.microsoft.com/office/drawing/2014/main" id="{A7FD89B1-8746-4A9C-BC92-46AD5203A18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3906" r="20910" b="3"/>
          <a:stretch/>
        </p:blipFill>
        <p:spPr bwMode="auto">
          <a:xfrm>
            <a:off x="4796791" y="1828800"/>
            <a:ext cx="3566160" cy="4297363"/>
          </a:xfrm>
          <a:prstGeom prst="rect">
            <a:avLst/>
          </a:prstGeom>
          <a:solidFill>
            <a:srgbClr val="FFFFFF"/>
          </a:solidFill>
        </p:spPr>
      </p:pic>
      <p:sp>
        <p:nvSpPr>
          <p:cNvPr id="4" name="Slide Number Placeholder 3">
            <a:extLst>
              <a:ext uri="{FF2B5EF4-FFF2-40B4-BE49-F238E27FC236}">
                <a16:creationId xmlns:a16="http://schemas.microsoft.com/office/drawing/2014/main" id="{EE95F938-8F49-454C-89C4-54B8DA97CE4A}"/>
              </a:ext>
            </a:extLst>
          </p:cNvPr>
          <p:cNvSpPr>
            <a:spLocks noGrp="1"/>
          </p:cNvSpPr>
          <p:nvPr>
            <p:ph type="sldNum" sz="quarter" idx="12"/>
          </p:nvPr>
        </p:nvSpPr>
        <p:spPr>
          <a:xfrm>
            <a:off x="8362951" y="6356350"/>
            <a:ext cx="609600" cy="365125"/>
          </a:xfrm>
        </p:spPr>
        <p:txBody>
          <a:bodyPr>
            <a:normAutofit/>
          </a:bodyPr>
          <a:lstStyle/>
          <a:p>
            <a:pPr>
              <a:lnSpc>
                <a:spcPct val="90000"/>
              </a:lnSpc>
              <a:spcAft>
                <a:spcPts val="600"/>
              </a:spcAft>
            </a:pPr>
            <a:fld id="{EB93AA0E-B8D9-2F44-91B9-5D12320D67A6}" type="slidenum">
              <a:rPr lang="en-US" smtClean="0"/>
              <a:pPr>
                <a:lnSpc>
                  <a:spcPct val="90000"/>
                </a:lnSpc>
                <a:spcAft>
                  <a:spcPts val="600"/>
                </a:spcAft>
              </a:pPr>
              <a:t>39</a:t>
            </a:fld>
            <a:endParaRPr lang="en-US"/>
          </a:p>
        </p:txBody>
      </p:sp>
      <p:sp>
        <p:nvSpPr>
          <p:cNvPr id="13" name="AutoShape 10" descr="Emotional Intelligence in Children | LD, ADHD and Emotional Skills |  Understood - For learning and thinking differences">
            <a:extLst>
              <a:ext uri="{FF2B5EF4-FFF2-40B4-BE49-F238E27FC236}">
                <a16:creationId xmlns:a16="http://schemas.microsoft.com/office/drawing/2014/main" id="{5B87C508-182D-441A-892F-9D2599FD91A7}"/>
              </a:ext>
            </a:extLst>
          </p:cNvPr>
          <p:cNvSpPr>
            <a:spLocks noChangeAspect="1" noChangeArrowheads="1"/>
          </p:cNvSpPr>
          <p:nvPr/>
        </p:nvSpPr>
        <p:spPr bwMode="auto">
          <a:xfrm>
            <a:off x="4419600" y="32766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3119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t>Review: 1998 ACEs Study</a:t>
            </a:r>
            <a:br>
              <a:rPr lang="en-US" dirty="0"/>
            </a:br>
            <a:r>
              <a:rPr lang="en-US" sz="2400" dirty="0"/>
              <a:t>Vince </a:t>
            </a:r>
            <a:r>
              <a:rPr lang="en-US" sz="2400" dirty="0" err="1"/>
              <a:t>Felliti</a:t>
            </a:r>
            <a:r>
              <a:rPr lang="en-US" sz="2400" dirty="0"/>
              <a:t> MD, Robert Anda MD</a:t>
            </a:r>
          </a:p>
        </p:txBody>
      </p:sp>
      <p:sp>
        <p:nvSpPr>
          <p:cNvPr id="2" name="Slide Number Placeholder 1"/>
          <p:cNvSpPr>
            <a:spLocks noGrp="1"/>
          </p:cNvSpPr>
          <p:nvPr>
            <p:ph type="sldNum" sz="quarter" idx="12"/>
          </p:nvPr>
        </p:nvSpPr>
        <p:spPr/>
        <p:txBody>
          <a:bodyPr/>
          <a:lstStyle/>
          <a:p>
            <a:fld id="{EB93AA0E-B8D9-2F44-91B9-5D12320D67A6}" type="slidenum">
              <a:rPr lang="en-US" smtClean="0"/>
              <a:t>4</a:t>
            </a:fld>
            <a:endParaRPr lang="en-US" dirty="0"/>
          </a:p>
        </p:txBody>
      </p:sp>
      <p:pic>
        <p:nvPicPr>
          <p:cNvPr id="9" name="Picture 8"/>
          <p:cNvPicPr>
            <a:picLocks noChangeAspect="1"/>
          </p:cNvPicPr>
          <p:nvPr/>
        </p:nvPicPr>
        <p:blipFill>
          <a:blip r:embed="rId3"/>
          <a:stretch>
            <a:fillRect/>
          </a:stretch>
        </p:blipFill>
        <p:spPr>
          <a:xfrm>
            <a:off x="1654490" y="1458762"/>
            <a:ext cx="5833433" cy="4897588"/>
          </a:xfrm>
          <a:prstGeom prst="rect">
            <a:avLst/>
          </a:prstGeom>
        </p:spPr>
      </p:pic>
    </p:spTree>
    <p:extLst>
      <p:ext uri="{BB962C8B-B14F-4D97-AF65-F5344CB8AC3E}">
        <p14:creationId xmlns:p14="http://schemas.microsoft.com/office/powerpoint/2010/main" val="1314048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1121AA-58F3-4015-8BA5-E4D321225912}"/>
              </a:ext>
            </a:extLst>
          </p:cNvPr>
          <p:cNvSpPr>
            <a:spLocks noGrp="1"/>
          </p:cNvSpPr>
          <p:nvPr>
            <p:ph type="title"/>
          </p:nvPr>
        </p:nvSpPr>
        <p:spPr/>
        <p:txBody>
          <a:bodyPr/>
          <a:lstStyle/>
          <a:p>
            <a:r>
              <a:rPr lang="en-US" sz="4000" dirty="0"/>
              <a:t>Brain Integration: Trauma</a:t>
            </a:r>
          </a:p>
        </p:txBody>
      </p:sp>
      <p:sp>
        <p:nvSpPr>
          <p:cNvPr id="5" name="Slide Number Placeholder 4">
            <a:extLst>
              <a:ext uri="{FF2B5EF4-FFF2-40B4-BE49-F238E27FC236}">
                <a16:creationId xmlns:a16="http://schemas.microsoft.com/office/drawing/2014/main" id="{02D2452D-0C6A-4563-9F24-FE24E402CFA5}"/>
              </a:ext>
            </a:extLst>
          </p:cNvPr>
          <p:cNvSpPr>
            <a:spLocks noGrp="1"/>
          </p:cNvSpPr>
          <p:nvPr>
            <p:ph type="sldNum" sz="quarter" idx="12"/>
          </p:nvPr>
        </p:nvSpPr>
        <p:spPr/>
        <p:txBody>
          <a:bodyPr/>
          <a:lstStyle/>
          <a:p>
            <a:fld id="{EB93AA0E-B8D9-2F44-91B9-5D12320D67A6}" type="slidenum">
              <a:rPr lang="en-US" smtClean="0"/>
              <a:t>40</a:t>
            </a:fld>
            <a:endParaRPr lang="en-US" dirty="0"/>
          </a:p>
        </p:txBody>
      </p:sp>
      <p:pic>
        <p:nvPicPr>
          <p:cNvPr id="4098" name="Picture 2" descr="How parental stress affects your kids">
            <a:extLst>
              <a:ext uri="{FF2B5EF4-FFF2-40B4-BE49-F238E27FC236}">
                <a16:creationId xmlns:a16="http://schemas.microsoft.com/office/drawing/2014/main" id="{D18C4909-558B-4202-BD5D-80F0A4C777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33316" y="1828800"/>
            <a:ext cx="6875780" cy="429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795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F8AF9-7416-475C-BC80-BDFD9C160B98}"/>
              </a:ext>
            </a:extLst>
          </p:cNvPr>
          <p:cNvSpPr>
            <a:spLocks noGrp="1"/>
          </p:cNvSpPr>
          <p:nvPr>
            <p:ph type="title"/>
          </p:nvPr>
        </p:nvSpPr>
        <p:spPr/>
        <p:txBody>
          <a:bodyPr/>
          <a:lstStyle/>
          <a:p>
            <a:r>
              <a:rPr lang="en-US" sz="3600" dirty="0"/>
              <a:t>Neurophysiology of Traumatic Stress</a:t>
            </a:r>
          </a:p>
        </p:txBody>
      </p:sp>
      <p:sp>
        <p:nvSpPr>
          <p:cNvPr id="9" name="Content Placeholder 8">
            <a:extLst>
              <a:ext uri="{FF2B5EF4-FFF2-40B4-BE49-F238E27FC236}">
                <a16:creationId xmlns:a16="http://schemas.microsoft.com/office/drawing/2014/main" id="{2ACF6EBF-F424-4F85-B7AB-DD3D3FE1942A}"/>
              </a:ext>
            </a:extLst>
          </p:cNvPr>
          <p:cNvSpPr>
            <a:spLocks noGrp="1"/>
          </p:cNvSpPr>
          <p:nvPr>
            <p:ph sz="half" idx="1"/>
          </p:nvPr>
        </p:nvSpPr>
        <p:spPr>
          <a:xfrm>
            <a:off x="779462" y="1828800"/>
            <a:ext cx="4935537" cy="4297363"/>
          </a:xfrm>
        </p:spPr>
        <p:txBody>
          <a:bodyPr>
            <a:normAutofit fontScale="92500"/>
          </a:bodyPr>
          <a:lstStyle/>
          <a:p>
            <a:r>
              <a:rPr lang="en-US" sz="2400" dirty="0"/>
              <a:t>A traumatized brain struggles with the “filing away” of trauma memories, so that old memories can be triggered by present circumstances</a:t>
            </a:r>
          </a:p>
          <a:p>
            <a:r>
              <a:rPr lang="en-US" sz="2400" dirty="0"/>
              <a:t>The connections between a traumatized “upper brain” and “lower brain” are disrupted, which limits the ability to verbalize and discuss the trauma</a:t>
            </a:r>
          </a:p>
          <a:p>
            <a:r>
              <a:rPr lang="en-US" sz="2400" dirty="0"/>
              <a:t>The lower brain becomes overactive, so that emotions are easily triggered. </a:t>
            </a:r>
          </a:p>
          <a:p>
            <a:pPr marL="0" indent="0">
              <a:buNone/>
            </a:pPr>
            <a:endParaRPr lang="en-US" dirty="0"/>
          </a:p>
        </p:txBody>
      </p:sp>
      <p:sp>
        <p:nvSpPr>
          <p:cNvPr id="4" name="Slide Number Placeholder 3">
            <a:extLst>
              <a:ext uri="{FF2B5EF4-FFF2-40B4-BE49-F238E27FC236}">
                <a16:creationId xmlns:a16="http://schemas.microsoft.com/office/drawing/2014/main" id="{C85056EA-1E1D-4031-BA0C-86778681B138}"/>
              </a:ext>
            </a:extLst>
          </p:cNvPr>
          <p:cNvSpPr>
            <a:spLocks noGrp="1"/>
          </p:cNvSpPr>
          <p:nvPr>
            <p:ph type="sldNum" sz="quarter" idx="12"/>
          </p:nvPr>
        </p:nvSpPr>
        <p:spPr/>
        <p:txBody>
          <a:bodyPr/>
          <a:lstStyle/>
          <a:p>
            <a:fld id="{EB93AA0E-B8D9-2F44-91B9-5D12320D67A6}" type="slidenum">
              <a:rPr lang="en-US" smtClean="0"/>
              <a:t>41</a:t>
            </a:fld>
            <a:endParaRPr lang="en-US" dirty="0"/>
          </a:p>
        </p:txBody>
      </p:sp>
      <p:pic>
        <p:nvPicPr>
          <p:cNvPr id="11" name="Shape 336">
            <a:extLst>
              <a:ext uri="{FF2B5EF4-FFF2-40B4-BE49-F238E27FC236}">
                <a16:creationId xmlns:a16="http://schemas.microsoft.com/office/drawing/2014/main" id="{3114A685-4900-4346-AEB2-06AC13CCB33A}"/>
              </a:ext>
            </a:extLst>
          </p:cNvPr>
          <p:cNvPicPr preferRelativeResize="0">
            <a:picLocks noGrp="1"/>
          </p:cNvPicPr>
          <p:nvPr>
            <p:ph sz="half" idx="2"/>
          </p:nvPr>
        </p:nvPicPr>
        <p:blipFill rotWithShape="1">
          <a:blip r:embed="rId3">
            <a:alphaModFix/>
          </a:blip>
          <a:srcRect/>
          <a:stretch/>
        </p:blipFill>
        <p:spPr>
          <a:xfrm>
            <a:off x="6049895" y="2343150"/>
            <a:ext cx="2617856" cy="3783013"/>
          </a:xfrm>
          <a:prstGeom prst="rect">
            <a:avLst/>
          </a:prstGeom>
          <a:noFill/>
          <a:ln>
            <a:noFill/>
          </a:ln>
        </p:spPr>
      </p:pic>
    </p:spTree>
    <p:extLst>
      <p:ext uri="{BB962C8B-B14F-4D97-AF65-F5344CB8AC3E}">
        <p14:creationId xmlns:p14="http://schemas.microsoft.com/office/powerpoint/2010/main" val="2484894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18AE68-075D-4D62-B180-756B9FA42132}"/>
              </a:ext>
            </a:extLst>
          </p:cNvPr>
          <p:cNvSpPr>
            <a:spLocks noGrp="1"/>
          </p:cNvSpPr>
          <p:nvPr>
            <p:ph type="title"/>
          </p:nvPr>
        </p:nvSpPr>
        <p:spPr/>
        <p:txBody>
          <a:bodyPr/>
          <a:lstStyle/>
          <a:p>
            <a:r>
              <a:rPr lang="en-US" sz="2400" dirty="0"/>
              <a:t>Brain Integration: Trauma</a:t>
            </a:r>
            <a:br>
              <a:rPr lang="en-US" sz="3600" dirty="0"/>
            </a:br>
            <a:r>
              <a:rPr lang="en-US" sz="4000" dirty="0"/>
              <a:t>Trauma-Informed Care</a:t>
            </a:r>
          </a:p>
        </p:txBody>
      </p:sp>
      <p:pic>
        <p:nvPicPr>
          <p:cNvPr id="7" name="Content Placeholder 6">
            <a:extLst>
              <a:ext uri="{FF2B5EF4-FFF2-40B4-BE49-F238E27FC236}">
                <a16:creationId xmlns:a16="http://schemas.microsoft.com/office/drawing/2014/main" id="{82F9446F-394C-415E-A465-1D3C4D5E479D}"/>
              </a:ext>
            </a:extLst>
          </p:cNvPr>
          <p:cNvPicPr>
            <a:picLocks noGrp="1" noChangeAspect="1"/>
          </p:cNvPicPr>
          <p:nvPr>
            <p:ph sz="half" idx="1"/>
          </p:nvPr>
        </p:nvPicPr>
        <p:blipFill>
          <a:blip r:embed="rId3"/>
          <a:stretch>
            <a:fillRect/>
          </a:stretch>
        </p:blipFill>
        <p:spPr>
          <a:xfrm>
            <a:off x="779463" y="1828800"/>
            <a:ext cx="2811270" cy="4297363"/>
          </a:xfrm>
          <a:prstGeom prst="rect">
            <a:avLst/>
          </a:prstGeom>
        </p:spPr>
      </p:pic>
      <p:pic>
        <p:nvPicPr>
          <p:cNvPr id="8" name="Content Placeholder 7">
            <a:extLst>
              <a:ext uri="{FF2B5EF4-FFF2-40B4-BE49-F238E27FC236}">
                <a16:creationId xmlns:a16="http://schemas.microsoft.com/office/drawing/2014/main" id="{BB4B3876-E364-4F85-8E18-F968C9B68463}"/>
              </a:ext>
            </a:extLst>
          </p:cNvPr>
          <p:cNvPicPr>
            <a:picLocks noGrp="1" noChangeAspect="1"/>
          </p:cNvPicPr>
          <p:nvPr>
            <p:ph sz="half" idx="2"/>
          </p:nvPr>
        </p:nvPicPr>
        <p:blipFill>
          <a:blip r:embed="rId4"/>
          <a:stretch>
            <a:fillRect/>
          </a:stretch>
        </p:blipFill>
        <p:spPr>
          <a:xfrm>
            <a:off x="5714592" y="1897630"/>
            <a:ext cx="2667000" cy="4267200"/>
          </a:xfrm>
          <a:prstGeom prst="rect">
            <a:avLst/>
          </a:prstGeom>
        </p:spPr>
      </p:pic>
      <p:sp>
        <p:nvSpPr>
          <p:cNvPr id="9" name="Rectangle 8">
            <a:extLst>
              <a:ext uri="{FF2B5EF4-FFF2-40B4-BE49-F238E27FC236}">
                <a16:creationId xmlns:a16="http://schemas.microsoft.com/office/drawing/2014/main" id="{087DC61E-358F-48D2-BF88-AD9FC0B41834}"/>
              </a:ext>
            </a:extLst>
          </p:cNvPr>
          <p:cNvSpPr/>
          <p:nvPr/>
        </p:nvSpPr>
        <p:spPr>
          <a:xfrm>
            <a:off x="4206241" y="3244333"/>
            <a:ext cx="365760" cy="1015663"/>
          </a:xfrm>
          <a:prstGeom prst="rect">
            <a:avLst/>
          </a:prstGeom>
        </p:spPr>
        <p:txBody>
          <a:bodyPr wrap="square">
            <a:spAutoFit/>
          </a:bodyPr>
          <a:lstStyle/>
          <a:p>
            <a:r>
              <a:rPr lang="en-US" sz="6000" dirty="0">
                <a:solidFill>
                  <a:schemeClr val="bg2"/>
                </a:solidFill>
                <a:sym typeface="Wingdings" panose="05000000000000000000" pitchFamily="2" charset="2"/>
              </a:rPr>
              <a:t></a:t>
            </a:r>
            <a:endParaRPr lang="en-US" sz="6000" dirty="0">
              <a:solidFill>
                <a:schemeClr val="bg2"/>
              </a:solidFill>
            </a:endParaRPr>
          </a:p>
        </p:txBody>
      </p:sp>
      <p:sp>
        <p:nvSpPr>
          <p:cNvPr id="2" name="Rectangle 1">
            <a:extLst>
              <a:ext uri="{FF2B5EF4-FFF2-40B4-BE49-F238E27FC236}">
                <a16:creationId xmlns:a16="http://schemas.microsoft.com/office/drawing/2014/main" id="{7CD3D4E6-253C-4FCB-9A51-B962F7066EC8}"/>
              </a:ext>
            </a:extLst>
          </p:cNvPr>
          <p:cNvSpPr/>
          <p:nvPr/>
        </p:nvSpPr>
        <p:spPr>
          <a:xfrm>
            <a:off x="3590733" y="5241500"/>
            <a:ext cx="2123859" cy="923330"/>
          </a:xfrm>
          <a:prstGeom prst="rect">
            <a:avLst/>
          </a:prstGeom>
        </p:spPr>
        <p:txBody>
          <a:bodyPr wrap="square">
            <a:spAutoFit/>
          </a:bodyPr>
          <a:lstStyle/>
          <a:p>
            <a:r>
              <a:rPr lang="en-US" dirty="0"/>
              <a:t> </a:t>
            </a:r>
          </a:p>
          <a:p>
            <a:endParaRPr lang="en-US" dirty="0"/>
          </a:p>
          <a:p>
            <a:r>
              <a:rPr lang="en-US" dirty="0"/>
              <a:t> </a:t>
            </a:r>
          </a:p>
        </p:txBody>
      </p:sp>
      <p:sp>
        <p:nvSpPr>
          <p:cNvPr id="3" name="Rectangle 2">
            <a:extLst>
              <a:ext uri="{FF2B5EF4-FFF2-40B4-BE49-F238E27FC236}">
                <a16:creationId xmlns:a16="http://schemas.microsoft.com/office/drawing/2014/main" id="{9B8F19C8-A529-4A71-B519-34BFE30A2850}"/>
              </a:ext>
            </a:extLst>
          </p:cNvPr>
          <p:cNvSpPr/>
          <p:nvPr/>
        </p:nvSpPr>
        <p:spPr>
          <a:xfrm>
            <a:off x="3556278" y="5989075"/>
            <a:ext cx="2071144" cy="461665"/>
          </a:xfrm>
          <a:prstGeom prst="rect">
            <a:avLst/>
          </a:prstGeom>
        </p:spPr>
        <p:txBody>
          <a:bodyPr wrap="square">
            <a:spAutoFit/>
          </a:bodyPr>
          <a:lstStyle/>
          <a:p>
            <a:r>
              <a:rPr lang="en-US" sz="2400" dirty="0">
                <a:solidFill>
                  <a:schemeClr val="bg2"/>
                </a:solidFill>
              </a:rPr>
              <a:t>        </a:t>
            </a:r>
          </a:p>
        </p:txBody>
      </p:sp>
    </p:spTree>
    <p:extLst>
      <p:ext uri="{BB962C8B-B14F-4D97-AF65-F5344CB8AC3E}">
        <p14:creationId xmlns:p14="http://schemas.microsoft.com/office/powerpoint/2010/main" val="3081909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CA61-946D-43D6-96BD-347771985E4C}"/>
              </a:ext>
            </a:extLst>
          </p:cNvPr>
          <p:cNvSpPr>
            <a:spLocks noGrp="1"/>
          </p:cNvSpPr>
          <p:nvPr>
            <p:ph type="title"/>
          </p:nvPr>
        </p:nvSpPr>
        <p:spPr/>
        <p:txBody>
          <a:bodyPr/>
          <a:lstStyle/>
          <a:p>
            <a:r>
              <a:rPr lang="en-US" sz="3600" dirty="0">
                <a:effectLst/>
              </a:rPr>
              <a:t>Brain Integration for Trauma Survivors</a:t>
            </a:r>
            <a:br>
              <a:rPr lang="en-US" sz="1800" dirty="0">
                <a:effectLst/>
              </a:rPr>
            </a:br>
            <a:r>
              <a:rPr lang="en-US" sz="3600" dirty="0">
                <a:effectLst/>
              </a:rPr>
              <a:t>Trauma-Informed Care</a:t>
            </a:r>
            <a:endParaRPr lang="en-US" sz="3600" dirty="0"/>
          </a:p>
        </p:txBody>
      </p:sp>
      <p:sp>
        <p:nvSpPr>
          <p:cNvPr id="3" name="Content Placeholder 2">
            <a:extLst>
              <a:ext uri="{FF2B5EF4-FFF2-40B4-BE49-F238E27FC236}">
                <a16:creationId xmlns:a16="http://schemas.microsoft.com/office/drawing/2014/main" id="{45C61AB2-DA10-443B-914F-B9BF16CD1730}"/>
              </a:ext>
            </a:extLst>
          </p:cNvPr>
          <p:cNvSpPr>
            <a:spLocks noGrp="1"/>
          </p:cNvSpPr>
          <p:nvPr>
            <p:ph sz="half" idx="1"/>
          </p:nvPr>
        </p:nvSpPr>
        <p:spPr>
          <a:xfrm>
            <a:off x="328294" y="1865376"/>
            <a:ext cx="4017328" cy="4297363"/>
          </a:xfrm>
        </p:spPr>
        <p:txBody>
          <a:bodyPr>
            <a:normAutofit/>
          </a:bodyPr>
          <a:lstStyle/>
          <a:p>
            <a:pPr marL="0" indent="0">
              <a:spcBef>
                <a:spcPts val="1200"/>
              </a:spcBef>
              <a:buNone/>
            </a:pPr>
            <a:r>
              <a:rPr lang="en-US" sz="2400" b="1" u="sng" dirty="0">
                <a:solidFill>
                  <a:schemeClr val="bg2">
                    <a:lumMod val="75000"/>
                  </a:schemeClr>
                </a:solidFill>
              </a:rPr>
              <a:t>TRAUMA SURVIVOR:</a:t>
            </a:r>
          </a:p>
          <a:p>
            <a:pPr marL="0" indent="0">
              <a:spcBef>
                <a:spcPts val="1200"/>
              </a:spcBef>
              <a:buNone/>
            </a:pPr>
            <a:r>
              <a:rPr lang="en-US" sz="2400" b="1" u="sng" dirty="0">
                <a:solidFill>
                  <a:schemeClr val="accent2"/>
                </a:solidFill>
              </a:rPr>
              <a:t>Goals:</a:t>
            </a:r>
          </a:p>
          <a:p>
            <a:pPr marL="0" indent="0">
              <a:buNone/>
            </a:pPr>
            <a:r>
              <a:rPr lang="en-US" dirty="0">
                <a:solidFill>
                  <a:schemeClr val="tx1"/>
                </a:solidFill>
              </a:rPr>
              <a:t>Strong supportive adult peer          </a:t>
            </a:r>
          </a:p>
          <a:p>
            <a:pPr marL="0" indent="0">
              <a:spcBef>
                <a:spcPts val="2400"/>
              </a:spcBef>
              <a:buNone/>
            </a:pPr>
            <a:r>
              <a:rPr lang="en-US" dirty="0">
                <a:solidFill>
                  <a:schemeClr val="tx1"/>
                </a:solidFill>
              </a:rPr>
              <a:t>Counseling</a:t>
            </a:r>
          </a:p>
          <a:p>
            <a:pPr marL="0" indent="0">
              <a:buNone/>
            </a:pPr>
            <a:r>
              <a:rPr lang="en-US" dirty="0">
                <a:solidFill>
                  <a:schemeClr val="tx1"/>
                </a:solidFill>
              </a:rPr>
              <a:t>Ability to build upper brain functions even during stressful times</a:t>
            </a:r>
          </a:p>
          <a:p>
            <a:pPr marL="0" indent="0">
              <a:spcBef>
                <a:spcPts val="2400"/>
              </a:spcBef>
              <a:buNone/>
            </a:pPr>
            <a:r>
              <a:rPr lang="en-US" dirty="0">
                <a:solidFill>
                  <a:schemeClr val="tx1"/>
                </a:solidFill>
              </a:rPr>
              <a:t>Knowledge of triggers and how to   de-escalate</a:t>
            </a:r>
          </a:p>
          <a:p>
            <a:endParaRPr lang="en-US" dirty="0"/>
          </a:p>
        </p:txBody>
      </p:sp>
      <p:sp>
        <p:nvSpPr>
          <p:cNvPr id="4" name="Content Placeholder 3">
            <a:extLst>
              <a:ext uri="{FF2B5EF4-FFF2-40B4-BE49-F238E27FC236}">
                <a16:creationId xmlns:a16="http://schemas.microsoft.com/office/drawing/2014/main" id="{3FF2FE61-8933-402E-BFE3-1F50D06EC798}"/>
              </a:ext>
            </a:extLst>
          </p:cNvPr>
          <p:cNvSpPr>
            <a:spLocks noGrp="1"/>
          </p:cNvSpPr>
          <p:nvPr>
            <p:ph sz="half" idx="2"/>
          </p:nvPr>
        </p:nvSpPr>
        <p:spPr>
          <a:xfrm>
            <a:off x="4345622" y="1828800"/>
            <a:ext cx="4470081" cy="4297363"/>
          </a:xfrm>
        </p:spPr>
        <p:txBody>
          <a:bodyPr>
            <a:normAutofit/>
          </a:bodyPr>
          <a:lstStyle/>
          <a:p>
            <a:pPr marL="0" indent="0">
              <a:buNone/>
            </a:pPr>
            <a:endParaRPr lang="en-US" dirty="0"/>
          </a:p>
        </p:txBody>
      </p:sp>
      <p:sp>
        <p:nvSpPr>
          <p:cNvPr id="5" name="Slide Number Placeholder 4">
            <a:extLst>
              <a:ext uri="{FF2B5EF4-FFF2-40B4-BE49-F238E27FC236}">
                <a16:creationId xmlns:a16="http://schemas.microsoft.com/office/drawing/2014/main" id="{86429886-B34A-4A7E-9256-C34E2AE69D8F}"/>
              </a:ext>
            </a:extLst>
          </p:cNvPr>
          <p:cNvSpPr>
            <a:spLocks noGrp="1"/>
          </p:cNvSpPr>
          <p:nvPr>
            <p:ph type="sldNum" sz="quarter" idx="12"/>
          </p:nvPr>
        </p:nvSpPr>
        <p:spPr/>
        <p:txBody>
          <a:bodyPr/>
          <a:lstStyle/>
          <a:p>
            <a:fld id="{EB93AA0E-B8D9-2F44-91B9-5D12320D67A6}" type="slidenum">
              <a:rPr lang="en-US" smtClean="0"/>
              <a:t>43</a:t>
            </a:fld>
            <a:endParaRPr lang="en-US" dirty="0"/>
          </a:p>
        </p:txBody>
      </p:sp>
    </p:spTree>
    <p:extLst>
      <p:ext uri="{BB962C8B-B14F-4D97-AF65-F5344CB8AC3E}">
        <p14:creationId xmlns:p14="http://schemas.microsoft.com/office/powerpoint/2010/main" val="3289863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CA61-946D-43D6-96BD-347771985E4C}"/>
              </a:ext>
            </a:extLst>
          </p:cNvPr>
          <p:cNvSpPr>
            <a:spLocks noGrp="1"/>
          </p:cNvSpPr>
          <p:nvPr>
            <p:ph type="title"/>
          </p:nvPr>
        </p:nvSpPr>
        <p:spPr/>
        <p:txBody>
          <a:bodyPr/>
          <a:lstStyle/>
          <a:p>
            <a:r>
              <a:rPr lang="en-US" sz="3600" dirty="0">
                <a:effectLst/>
              </a:rPr>
              <a:t>Brain Integration for Trauma Survivors</a:t>
            </a:r>
            <a:br>
              <a:rPr lang="en-US" sz="1800" dirty="0">
                <a:effectLst/>
              </a:rPr>
            </a:br>
            <a:r>
              <a:rPr lang="en-US" sz="3600" dirty="0">
                <a:effectLst/>
              </a:rPr>
              <a:t>Trauma-Informed Care</a:t>
            </a:r>
            <a:endParaRPr lang="en-US" sz="3600" dirty="0"/>
          </a:p>
        </p:txBody>
      </p:sp>
      <p:sp>
        <p:nvSpPr>
          <p:cNvPr id="6" name="Text Placeholder 5">
            <a:extLst>
              <a:ext uri="{FF2B5EF4-FFF2-40B4-BE49-F238E27FC236}">
                <a16:creationId xmlns:a16="http://schemas.microsoft.com/office/drawing/2014/main" id="{69755D8F-4F1E-47D3-A294-75F84EECD6E4}"/>
              </a:ext>
            </a:extLst>
          </p:cNvPr>
          <p:cNvSpPr>
            <a:spLocks noGrp="1"/>
          </p:cNvSpPr>
          <p:nvPr>
            <p:ph type="body" idx="1"/>
          </p:nvPr>
        </p:nvSpPr>
        <p:spPr>
          <a:xfrm>
            <a:off x="438912" y="1524000"/>
            <a:ext cx="3906711" cy="1283166"/>
          </a:xfrm>
        </p:spPr>
        <p:txBody>
          <a:bodyPr/>
          <a:lstStyle/>
          <a:p>
            <a:pPr algn="l"/>
            <a:r>
              <a:rPr lang="en-US" b="1" u="sng" dirty="0">
                <a:solidFill>
                  <a:schemeClr val="bg2">
                    <a:lumMod val="75000"/>
                  </a:schemeClr>
                </a:solidFill>
              </a:rPr>
              <a:t>TRAUMA SURVIVOR: </a:t>
            </a:r>
            <a:r>
              <a:rPr lang="en-US" b="1" u="sng" dirty="0">
                <a:solidFill>
                  <a:schemeClr val="accent2"/>
                </a:solidFill>
              </a:rPr>
              <a:t>Goals</a:t>
            </a:r>
            <a:endParaRPr lang="en-US" dirty="0">
              <a:solidFill>
                <a:schemeClr val="accent2"/>
              </a:solidFill>
            </a:endParaRPr>
          </a:p>
        </p:txBody>
      </p:sp>
      <p:sp>
        <p:nvSpPr>
          <p:cNvPr id="3" name="Content Placeholder 2">
            <a:extLst>
              <a:ext uri="{FF2B5EF4-FFF2-40B4-BE49-F238E27FC236}">
                <a16:creationId xmlns:a16="http://schemas.microsoft.com/office/drawing/2014/main" id="{45C61AB2-DA10-443B-914F-B9BF16CD1730}"/>
              </a:ext>
            </a:extLst>
          </p:cNvPr>
          <p:cNvSpPr>
            <a:spLocks noGrp="1"/>
          </p:cNvSpPr>
          <p:nvPr>
            <p:ph sz="half" idx="2"/>
          </p:nvPr>
        </p:nvSpPr>
        <p:spPr>
          <a:xfrm>
            <a:off x="438912" y="2807166"/>
            <a:ext cx="3906711" cy="3318995"/>
          </a:xfrm>
        </p:spPr>
        <p:txBody>
          <a:bodyPr>
            <a:normAutofit fontScale="92500" lnSpcReduction="10000"/>
          </a:bodyPr>
          <a:lstStyle/>
          <a:p>
            <a:pPr marL="0" indent="0">
              <a:spcBef>
                <a:spcPts val="4800"/>
              </a:spcBef>
              <a:buNone/>
            </a:pPr>
            <a:r>
              <a:rPr lang="en-US" dirty="0">
                <a:solidFill>
                  <a:schemeClr val="tx1"/>
                </a:solidFill>
              </a:rPr>
              <a:t>Strong supportive adult peer            </a:t>
            </a:r>
            <a:r>
              <a:rPr lang="en-US" dirty="0">
                <a:solidFill>
                  <a:schemeClr val="tx1"/>
                </a:solidFill>
                <a:sym typeface="Wingdings" panose="05000000000000000000" pitchFamily="2" charset="2"/>
              </a:rPr>
              <a:t></a:t>
            </a:r>
            <a:endParaRPr lang="en-US" dirty="0">
              <a:solidFill>
                <a:schemeClr val="tx1"/>
              </a:solidFill>
            </a:endParaRPr>
          </a:p>
          <a:p>
            <a:pPr marL="0" indent="0">
              <a:buNone/>
            </a:pPr>
            <a:r>
              <a:rPr lang="en-US" dirty="0">
                <a:solidFill>
                  <a:schemeClr val="tx1"/>
                </a:solidFill>
              </a:rPr>
              <a:t>Counseling help if needed                 </a:t>
            </a:r>
            <a:r>
              <a:rPr lang="en-US" dirty="0">
                <a:solidFill>
                  <a:schemeClr val="tx1"/>
                </a:solidFill>
                <a:sym typeface="Wingdings" panose="05000000000000000000" pitchFamily="2" charset="2"/>
              </a:rPr>
              <a:t></a:t>
            </a:r>
            <a:endParaRPr lang="en-US" dirty="0">
              <a:solidFill>
                <a:schemeClr val="tx1"/>
              </a:solidFill>
            </a:endParaRPr>
          </a:p>
          <a:p>
            <a:pPr marL="0" indent="0">
              <a:spcBef>
                <a:spcPts val="600"/>
              </a:spcBef>
              <a:buNone/>
            </a:pPr>
            <a:endParaRPr lang="en-US" dirty="0">
              <a:solidFill>
                <a:schemeClr val="tx1"/>
              </a:solidFill>
            </a:endParaRPr>
          </a:p>
          <a:p>
            <a:pPr marL="0" indent="0">
              <a:spcBef>
                <a:spcPts val="600"/>
              </a:spcBef>
              <a:buNone/>
            </a:pPr>
            <a:r>
              <a:rPr lang="en-US" dirty="0">
                <a:solidFill>
                  <a:schemeClr val="tx1"/>
                </a:solidFill>
              </a:rPr>
              <a:t>Ability to work through difficulties  </a:t>
            </a:r>
            <a:r>
              <a:rPr lang="en-US" dirty="0">
                <a:solidFill>
                  <a:schemeClr val="tx1"/>
                </a:solidFill>
                <a:sym typeface="Wingdings" panose="05000000000000000000" pitchFamily="2" charset="2"/>
              </a:rPr>
              <a:t></a:t>
            </a:r>
            <a:r>
              <a:rPr lang="en-US" dirty="0">
                <a:solidFill>
                  <a:schemeClr val="tx1"/>
                </a:solidFill>
              </a:rPr>
              <a:t> using “upper brain” functions.</a:t>
            </a:r>
          </a:p>
          <a:p>
            <a:pPr marL="0" indent="0">
              <a:spcBef>
                <a:spcPts val="3600"/>
              </a:spcBef>
              <a:buNone/>
            </a:pPr>
            <a:r>
              <a:rPr lang="en-US" dirty="0">
                <a:solidFill>
                  <a:schemeClr val="tx1"/>
                </a:solidFill>
              </a:rPr>
              <a:t>Knowledge of triggers and how to   </a:t>
            </a:r>
            <a:r>
              <a:rPr lang="en-US" dirty="0">
                <a:solidFill>
                  <a:schemeClr val="tx1"/>
                </a:solidFill>
                <a:sym typeface="Wingdings" panose="05000000000000000000" pitchFamily="2" charset="2"/>
              </a:rPr>
              <a:t></a:t>
            </a:r>
            <a:r>
              <a:rPr lang="en-US" dirty="0">
                <a:solidFill>
                  <a:schemeClr val="tx1"/>
                </a:solidFill>
              </a:rPr>
              <a:t> </a:t>
            </a:r>
          </a:p>
          <a:p>
            <a:pPr marL="0" indent="0">
              <a:spcBef>
                <a:spcPts val="0"/>
              </a:spcBef>
              <a:buNone/>
            </a:pPr>
            <a:r>
              <a:rPr lang="en-US" dirty="0">
                <a:solidFill>
                  <a:schemeClr val="tx1"/>
                </a:solidFill>
              </a:rPr>
              <a:t>de-escalate		      </a:t>
            </a:r>
          </a:p>
          <a:p>
            <a:endParaRPr lang="en-US" dirty="0"/>
          </a:p>
        </p:txBody>
      </p:sp>
      <p:sp>
        <p:nvSpPr>
          <p:cNvPr id="7" name="Text Placeholder 6">
            <a:extLst>
              <a:ext uri="{FF2B5EF4-FFF2-40B4-BE49-F238E27FC236}">
                <a16:creationId xmlns:a16="http://schemas.microsoft.com/office/drawing/2014/main" id="{29C0FD15-1D75-4F4E-8A4E-A33436FFF78B}"/>
              </a:ext>
            </a:extLst>
          </p:cNvPr>
          <p:cNvSpPr>
            <a:spLocks noGrp="1"/>
          </p:cNvSpPr>
          <p:nvPr>
            <p:ph type="body" sz="quarter" idx="3"/>
          </p:nvPr>
        </p:nvSpPr>
        <p:spPr>
          <a:xfrm>
            <a:off x="4796790" y="1524000"/>
            <a:ext cx="4173501" cy="1283166"/>
          </a:xfrm>
        </p:spPr>
        <p:txBody>
          <a:bodyPr/>
          <a:lstStyle/>
          <a:p>
            <a:pPr algn="l"/>
            <a:r>
              <a:rPr lang="en-US" b="1" u="sng" dirty="0">
                <a:solidFill>
                  <a:schemeClr val="bg2">
                    <a:lumMod val="75000"/>
                  </a:schemeClr>
                </a:solidFill>
              </a:rPr>
              <a:t>HEALTH CARE WORKERS </a:t>
            </a:r>
            <a:r>
              <a:rPr lang="en-US" b="1" u="sng" dirty="0">
                <a:solidFill>
                  <a:schemeClr val="accent2"/>
                </a:solidFill>
              </a:rPr>
              <a:t>Tools</a:t>
            </a:r>
            <a:endParaRPr lang="en-US" dirty="0">
              <a:solidFill>
                <a:schemeClr val="accent2"/>
              </a:solidFill>
            </a:endParaRPr>
          </a:p>
        </p:txBody>
      </p:sp>
      <p:sp>
        <p:nvSpPr>
          <p:cNvPr id="4" name="Content Placeholder 3">
            <a:extLst>
              <a:ext uri="{FF2B5EF4-FFF2-40B4-BE49-F238E27FC236}">
                <a16:creationId xmlns:a16="http://schemas.microsoft.com/office/drawing/2014/main" id="{3FF2FE61-8933-402E-BFE3-1F50D06EC798}"/>
              </a:ext>
            </a:extLst>
          </p:cNvPr>
          <p:cNvSpPr>
            <a:spLocks noGrp="1"/>
          </p:cNvSpPr>
          <p:nvPr>
            <p:ph sz="quarter" idx="4"/>
          </p:nvPr>
        </p:nvSpPr>
        <p:spPr>
          <a:xfrm>
            <a:off x="4796791" y="2807166"/>
            <a:ext cx="3566160" cy="3318995"/>
          </a:xfrm>
        </p:spPr>
        <p:txBody>
          <a:bodyPr>
            <a:normAutofit fontScale="92500" lnSpcReduction="10000"/>
          </a:bodyPr>
          <a:lstStyle/>
          <a:p>
            <a:pPr marL="0" indent="0">
              <a:spcBef>
                <a:spcPts val="0"/>
              </a:spcBef>
              <a:buNone/>
            </a:pPr>
            <a:r>
              <a:rPr lang="en-US" dirty="0">
                <a:solidFill>
                  <a:schemeClr val="tx1"/>
                </a:solidFill>
              </a:rPr>
              <a:t>Encourage Connection: Review Circle of Support</a:t>
            </a:r>
          </a:p>
          <a:p>
            <a:pPr marL="0" indent="0">
              <a:spcBef>
                <a:spcPts val="0"/>
              </a:spcBef>
              <a:buNone/>
            </a:pPr>
            <a:r>
              <a:rPr lang="en-US" dirty="0">
                <a:solidFill>
                  <a:schemeClr val="tx1"/>
                </a:solidFill>
              </a:rPr>
              <a:t>Utilize local resources and notify PCP</a:t>
            </a:r>
          </a:p>
          <a:p>
            <a:pPr marL="0" indent="0">
              <a:spcBef>
                <a:spcPts val="1800"/>
              </a:spcBef>
              <a:buNone/>
            </a:pPr>
            <a:r>
              <a:rPr lang="en-US" dirty="0">
                <a:solidFill>
                  <a:schemeClr val="tx1"/>
                </a:solidFill>
              </a:rPr>
              <a:t>Role model upper brain functions: demonstrating calm speech, logic,  problem solving, persistence</a:t>
            </a:r>
          </a:p>
          <a:p>
            <a:pPr marL="0" indent="0">
              <a:spcBef>
                <a:spcPts val="1200"/>
              </a:spcBef>
              <a:buNone/>
            </a:pPr>
            <a:r>
              <a:rPr lang="en-US" dirty="0">
                <a:solidFill>
                  <a:schemeClr val="tx1"/>
                </a:solidFill>
              </a:rPr>
              <a:t>Teach De-Escalation.  </a:t>
            </a:r>
          </a:p>
          <a:p>
            <a:pPr marL="0" indent="0">
              <a:spcBef>
                <a:spcPts val="0"/>
              </a:spcBef>
              <a:buNone/>
            </a:pPr>
            <a:r>
              <a:rPr lang="en-US" dirty="0">
                <a:solidFill>
                  <a:schemeClr val="tx1"/>
                </a:solidFill>
              </a:rPr>
              <a:t>Encourage mindfulness, yoga, other grounding activities</a:t>
            </a:r>
          </a:p>
        </p:txBody>
      </p:sp>
      <p:sp>
        <p:nvSpPr>
          <p:cNvPr id="5" name="Slide Number Placeholder 4">
            <a:extLst>
              <a:ext uri="{FF2B5EF4-FFF2-40B4-BE49-F238E27FC236}">
                <a16:creationId xmlns:a16="http://schemas.microsoft.com/office/drawing/2014/main" id="{86429886-B34A-4A7E-9256-C34E2AE69D8F}"/>
              </a:ext>
            </a:extLst>
          </p:cNvPr>
          <p:cNvSpPr>
            <a:spLocks noGrp="1"/>
          </p:cNvSpPr>
          <p:nvPr>
            <p:ph type="sldNum" sz="quarter" idx="12"/>
          </p:nvPr>
        </p:nvSpPr>
        <p:spPr/>
        <p:txBody>
          <a:bodyPr/>
          <a:lstStyle/>
          <a:p>
            <a:fld id="{EB93AA0E-B8D9-2F44-91B9-5D12320D67A6}" type="slidenum">
              <a:rPr lang="en-US" smtClean="0"/>
              <a:t>44</a:t>
            </a:fld>
            <a:endParaRPr lang="en-US" dirty="0"/>
          </a:p>
        </p:txBody>
      </p:sp>
    </p:spTree>
    <p:extLst>
      <p:ext uri="{BB962C8B-B14F-4D97-AF65-F5344CB8AC3E}">
        <p14:creationId xmlns:p14="http://schemas.microsoft.com/office/powerpoint/2010/main" val="3752901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F7A10-FE06-4F5D-B21D-DED372D91EFD}"/>
              </a:ext>
            </a:extLst>
          </p:cNvPr>
          <p:cNvSpPr>
            <a:spLocks noGrp="1"/>
          </p:cNvSpPr>
          <p:nvPr>
            <p:ph type="title"/>
          </p:nvPr>
        </p:nvSpPr>
        <p:spPr/>
        <p:txBody>
          <a:bodyPr/>
          <a:lstStyle/>
          <a:p>
            <a:r>
              <a:rPr lang="en-US" sz="2400" dirty="0"/>
              <a:t>Brain Integration Example for an Adult Trauma Survivor</a:t>
            </a:r>
            <a:br>
              <a:rPr lang="en-US" sz="2400" dirty="0"/>
            </a:br>
            <a:r>
              <a:rPr lang="en-US" sz="4000" dirty="0"/>
              <a:t>Trauma-Informed Care</a:t>
            </a:r>
          </a:p>
        </p:txBody>
      </p:sp>
      <p:pic>
        <p:nvPicPr>
          <p:cNvPr id="8" name="Content Placeholder 7">
            <a:extLst>
              <a:ext uri="{FF2B5EF4-FFF2-40B4-BE49-F238E27FC236}">
                <a16:creationId xmlns:a16="http://schemas.microsoft.com/office/drawing/2014/main" id="{DB8B24EE-A2BC-41A1-AA85-92EB8FA5164B}"/>
              </a:ext>
            </a:extLst>
          </p:cNvPr>
          <p:cNvPicPr>
            <a:picLocks noGrp="1" noChangeAspect="1"/>
          </p:cNvPicPr>
          <p:nvPr>
            <p:ph idx="1"/>
          </p:nvPr>
        </p:nvPicPr>
        <p:blipFill>
          <a:blip r:embed="rId3"/>
          <a:stretch>
            <a:fillRect/>
          </a:stretch>
        </p:blipFill>
        <p:spPr>
          <a:xfrm>
            <a:off x="1343140" y="1828800"/>
            <a:ext cx="6456132" cy="4297363"/>
          </a:xfrm>
        </p:spPr>
      </p:pic>
      <p:sp>
        <p:nvSpPr>
          <p:cNvPr id="5" name="Slide Number Placeholder 4">
            <a:extLst>
              <a:ext uri="{FF2B5EF4-FFF2-40B4-BE49-F238E27FC236}">
                <a16:creationId xmlns:a16="http://schemas.microsoft.com/office/drawing/2014/main" id="{C0FDC417-73A7-4726-9B56-9C23BB69CAA5}"/>
              </a:ext>
            </a:extLst>
          </p:cNvPr>
          <p:cNvSpPr>
            <a:spLocks noGrp="1"/>
          </p:cNvSpPr>
          <p:nvPr>
            <p:ph type="sldNum" sz="quarter" idx="12"/>
          </p:nvPr>
        </p:nvSpPr>
        <p:spPr/>
        <p:txBody>
          <a:bodyPr/>
          <a:lstStyle/>
          <a:p>
            <a:fld id="{EB93AA0E-B8D9-2F44-91B9-5D12320D67A6}" type="slidenum">
              <a:rPr lang="en-US" smtClean="0"/>
              <a:t>45</a:t>
            </a:fld>
            <a:endParaRPr lang="en-US" dirty="0"/>
          </a:p>
        </p:txBody>
      </p:sp>
    </p:spTree>
    <p:extLst>
      <p:ext uri="{BB962C8B-B14F-4D97-AF65-F5344CB8AC3E}">
        <p14:creationId xmlns:p14="http://schemas.microsoft.com/office/powerpoint/2010/main" val="2320791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a:extLst>
              <a:ext uri="{FF2B5EF4-FFF2-40B4-BE49-F238E27FC236}">
                <a16:creationId xmlns:a16="http://schemas.microsoft.com/office/drawing/2014/main" id="{912DAE38-CBAB-4EC7-82D4-6054E2331746}"/>
              </a:ext>
            </a:extLst>
          </p:cNvPr>
          <p:cNvSpPr>
            <a:spLocks noGrp="1"/>
          </p:cNvSpPr>
          <p:nvPr>
            <p:ph type="title"/>
          </p:nvPr>
        </p:nvSpPr>
        <p:spPr>
          <a:xfrm>
            <a:off x="762000" y="4038600"/>
            <a:ext cx="7620000" cy="990600"/>
          </a:xfrm>
        </p:spPr>
        <p:txBody>
          <a:bodyPr/>
          <a:lstStyle/>
          <a:p>
            <a:endParaRPr lang="en-US" dirty="0"/>
          </a:p>
        </p:txBody>
      </p:sp>
      <p:pic>
        <p:nvPicPr>
          <p:cNvPr id="8" name="Picture 2" descr="How to answer children's trickiest questions - MadeForMums">
            <a:extLst>
              <a:ext uri="{FF2B5EF4-FFF2-40B4-BE49-F238E27FC236}">
                <a16:creationId xmlns:a16="http://schemas.microsoft.com/office/drawing/2014/main" id="{81CEDACD-3B8F-49AC-9C0A-D2043D416A22}"/>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t="34267" r="2" b="2"/>
          <a:stretch/>
        </p:blipFill>
        <p:spPr bwMode="auto">
          <a:xfrm>
            <a:off x="342900" y="265176"/>
            <a:ext cx="8458200" cy="4954524"/>
          </a:xfrm>
          <a:prstGeom prst="rect">
            <a:avLst/>
          </a:prstGeom>
          <a:noFill/>
          <a:effectLst>
            <a:outerShdw blurRad="50800" dir="2700000" algn="tl"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
        <p:nvSpPr>
          <p:cNvPr id="135" name="Text Placeholder 3">
            <a:extLst>
              <a:ext uri="{FF2B5EF4-FFF2-40B4-BE49-F238E27FC236}">
                <a16:creationId xmlns:a16="http://schemas.microsoft.com/office/drawing/2014/main" id="{2B82CDE3-FA4F-432D-8254-C245C39DA4B6}"/>
              </a:ext>
            </a:extLst>
          </p:cNvPr>
          <p:cNvSpPr>
            <a:spLocks noGrp="1"/>
          </p:cNvSpPr>
          <p:nvPr>
            <p:ph type="body" sz="half" idx="2"/>
          </p:nvPr>
        </p:nvSpPr>
        <p:spPr>
          <a:xfrm>
            <a:off x="762000" y="5524500"/>
            <a:ext cx="7620000" cy="807197"/>
          </a:xfrm>
        </p:spPr>
        <p:txBody>
          <a:bodyPr>
            <a:normAutofit/>
          </a:bodyPr>
          <a:lstStyle/>
          <a:p>
            <a:pPr>
              <a:spcAft>
                <a:spcPts val="600"/>
              </a:spcAft>
            </a:pPr>
            <a:r>
              <a:rPr lang="en-US" sz="3600" dirty="0"/>
              <a:t>Questions?</a:t>
            </a:r>
          </a:p>
        </p:txBody>
      </p:sp>
      <p:sp>
        <p:nvSpPr>
          <p:cNvPr id="4" name="Slide Number Placeholder 3">
            <a:extLst>
              <a:ext uri="{FF2B5EF4-FFF2-40B4-BE49-F238E27FC236}">
                <a16:creationId xmlns:a16="http://schemas.microsoft.com/office/drawing/2014/main" id="{C7D62D46-A3FB-4C1C-8AC3-BC7D82813450}"/>
              </a:ext>
            </a:extLst>
          </p:cNvPr>
          <p:cNvSpPr>
            <a:spLocks noGrp="1"/>
          </p:cNvSpPr>
          <p:nvPr>
            <p:ph type="sldNum" sz="quarter" idx="12"/>
          </p:nvPr>
        </p:nvSpPr>
        <p:spPr>
          <a:xfrm>
            <a:off x="8367656" y="6356350"/>
            <a:ext cx="609600" cy="365125"/>
          </a:xfrm>
        </p:spPr>
        <p:txBody>
          <a:bodyPr>
            <a:normAutofit/>
          </a:bodyPr>
          <a:lstStyle/>
          <a:p>
            <a:pPr>
              <a:lnSpc>
                <a:spcPct val="90000"/>
              </a:lnSpc>
              <a:spcAft>
                <a:spcPts val="600"/>
              </a:spcAft>
            </a:pPr>
            <a:fld id="{EB93AA0E-B8D9-2F44-91B9-5D12320D67A6}" type="slidenum">
              <a:rPr lang="en-US" smtClean="0"/>
              <a:pPr>
                <a:lnSpc>
                  <a:spcPct val="90000"/>
                </a:lnSpc>
                <a:spcAft>
                  <a:spcPts val="600"/>
                </a:spcAft>
              </a:pPr>
              <a:t>46</a:t>
            </a:fld>
            <a:endParaRPr lang="en-US"/>
          </a:p>
        </p:txBody>
      </p:sp>
    </p:spTree>
    <p:extLst>
      <p:ext uri="{BB962C8B-B14F-4D97-AF65-F5344CB8AC3E}">
        <p14:creationId xmlns:p14="http://schemas.microsoft.com/office/powerpoint/2010/main" val="526914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79B4D8-6B27-4377-815D-5AF5DB7F68BC}"/>
              </a:ext>
            </a:extLst>
          </p:cNvPr>
          <p:cNvSpPr>
            <a:spLocks noGrp="1"/>
          </p:cNvSpPr>
          <p:nvPr>
            <p:ph type="title"/>
          </p:nvPr>
        </p:nvSpPr>
        <p:spPr/>
        <p:txBody>
          <a:bodyPr/>
          <a:lstStyle/>
          <a:p>
            <a:endParaRPr lang="en-US"/>
          </a:p>
        </p:txBody>
      </p:sp>
      <p:sp>
        <p:nvSpPr>
          <p:cNvPr id="3" name="Subtitle 2"/>
          <p:cNvSpPr>
            <a:spLocks noGrp="1"/>
          </p:cNvSpPr>
          <p:nvPr>
            <p:ph type="body" idx="1"/>
          </p:nvPr>
        </p:nvSpPr>
        <p:spPr>
          <a:xfrm>
            <a:off x="1233912" y="5066881"/>
            <a:ext cx="6674588" cy="1273762"/>
          </a:xfrm>
        </p:spPr>
        <p:txBody>
          <a:bodyPr>
            <a:noAutofit/>
          </a:bodyPr>
          <a:lstStyle/>
          <a:p>
            <a:r>
              <a:rPr lang="en-US" sz="4600" dirty="0">
                <a:solidFill>
                  <a:schemeClr val="bg2"/>
                </a:solidFill>
              </a:rPr>
              <a:t>Resilience-Building Tools</a:t>
            </a:r>
          </a:p>
          <a:p>
            <a:pPr lvl="2"/>
            <a:endParaRPr lang="en-US" sz="3600" dirty="0">
              <a:solidFill>
                <a:schemeClr val="tx1"/>
              </a:solidFill>
            </a:endParaRPr>
          </a:p>
        </p:txBody>
      </p:sp>
      <p:pic>
        <p:nvPicPr>
          <p:cNvPr id="8" name="Content Placeholder 2">
            <a:extLst>
              <a:ext uri="{FF2B5EF4-FFF2-40B4-BE49-F238E27FC236}">
                <a16:creationId xmlns:a16="http://schemas.microsoft.com/office/drawing/2014/main" id="{81812809-690C-4BDE-A5EB-9F3006EC9BD4}"/>
              </a:ext>
            </a:extLst>
          </p:cNvPr>
          <p:cNvPicPr>
            <a:picLocks noGrp="1" noChangeAspect="1"/>
          </p:cNvPicPr>
          <p:nvPr>
            <p:ph sz="half" idx="4294967295"/>
          </p:nvPr>
        </p:nvPicPr>
        <p:blipFill>
          <a:blip r:embed="rId3"/>
          <a:stretch>
            <a:fillRect/>
          </a:stretch>
        </p:blipFill>
        <p:spPr>
          <a:xfrm>
            <a:off x="2030819" y="735106"/>
            <a:ext cx="5082362" cy="3405589"/>
          </a:xfrm>
          <a:prstGeom prst="rect">
            <a:avLst/>
          </a:prstGeom>
        </p:spPr>
      </p:pic>
    </p:spTree>
    <p:extLst>
      <p:ext uri="{BB962C8B-B14F-4D97-AF65-F5344CB8AC3E}">
        <p14:creationId xmlns:p14="http://schemas.microsoft.com/office/powerpoint/2010/main" val="998906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ADB41BD-5F57-4083-BE8F-6F420797A4DD}"/>
              </a:ext>
            </a:extLst>
          </p:cNvPr>
          <p:cNvSpPr>
            <a:spLocks noGrp="1"/>
          </p:cNvSpPr>
          <p:nvPr>
            <p:ph type="title"/>
          </p:nvPr>
        </p:nvSpPr>
        <p:spPr/>
        <p:txBody>
          <a:bodyPr/>
          <a:lstStyle/>
          <a:p>
            <a:r>
              <a:rPr lang="en-US" sz="2400" dirty="0"/>
              <a:t>In-Office Tools</a:t>
            </a:r>
            <a:br>
              <a:rPr lang="en-US" sz="4000" dirty="0"/>
            </a:br>
            <a:r>
              <a:rPr lang="en-US" sz="4000" dirty="0"/>
              <a:t>The 7 C’s of Resilience*</a:t>
            </a:r>
          </a:p>
        </p:txBody>
      </p:sp>
      <p:pic>
        <p:nvPicPr>
          <p:cNvPr id="8" name="Content Placeholder 8">
            <a:extLst>
              <a:ext uri="{FF2B5EF4-FFF2-40B4-BE49-F238E27FC236}">
                <a16:creationId xmlns:a16="http://schemas.microsoft.com/office/drawing/2014/main" id="{2D805F63-C882-4AD8-8A9B-D0A1D36F9788}"/>
              </a:ext>
            </a:extLst>
          </p:cNvPr>
          <p:cNvPicPr>
            <a:picLocks noGrp="1" noChangeAspect="1"/>
          </p:cNvPicPr>
          <p:nvPr>
            <p:ph sz="half" idx="1"/>
          </p:nvPr>
        </p:nvPicPr>
        <p:blipFill>
          <a:blip r:embed="rId3"/>
          <a:stretch>
            <a:fillRect/>
          </a:stretch>
        </p:blipFill>
        <p:spPr>
          <a:xfrm>
            <a:off x="886254" y="1828800"/>
            <a:ext cx="3351943" cy="4297363"/>
          </a:xfrm>
        </p:spPr>
      </p:pic>
      <p:sp>
        <p:nvSpPr>
          <p:cNvPr id="11" name="Content Placeholder 10">
            <a:extLst>
              <a:ext uri="{FF2B5EF4-FFF2-40B4-BE49-F238E27FC236}">
                <a16:creationId xmlns:a16="http://schemas.microsoft.com/office/drawing/2014/main" id="{185E4523-8ADF-41A2-A19F-601EAAEC1228}"/>
              </a:ext>
            </a:extLst>
          </p:cNvPr>
          <p:cNvSpPr>
            <a:spLocks noGrp="1"/>
          </p:cNvSpPr>
          <p:nvPr>
            <p:ph sz="half" idx="2"/>
          </p:nvPr>
        </p:nvSpPr>
        <p:spPr>
          <a:xfrm>
            <a:off x="5532119" y="1828800"/>
            <a:ext cx="3020210" cy="4297363"/>
          </a:xfrm>
        </p:spPr>
        <p:txBody>
          <a:bodyPr>
            <a:normAutofit fontScale="25000" lnSpcReduction="20000"/>
          </a:bodyPr>
          <a:lstStyle/>
          <a:p>
            <a:r>
              <a:rPr lang="en-US" sz="9600" b="1" dirty="0"/>
              <a:t>Competence</a:t>
            </a:r>
            <a:r>
              <a:rPr lang="en-US" sz="9600" dirty="0"/>
              <a:t> </a:t>
            </a:r>
            <a:r>
              <a:rPr lang="en-US" sz="9600" dirty="0">
                <a:solidFill>
                  <a:srgbClr val="333333"/>
                </a:solidFill>
              </a:rPr>
              <a:t>   </a:t>
            </a:r>
          </a:p>
          <a:p>
            <a:r>
              <a:rPr lang="en-US" sz="9600" b="1" dirty="0"/>
              <a:t>Confidence</a:t>
            </a:r>
            <a:r>
              <a:rPr lang="en-US" sz="9600" dirty="0">
                <a:solidFill>
                  <a:srgbClr val="333333"/>
                </a:solidFill>
              </a:rPr>
              <a:t> </a:t>
            </a:r>
          </a:p>
          <a:p>
            <a:r>
              <a:rPr lang="en-US" sz="9600" b="1" dirty="0"/>
              <a:t>Connection</a:t>
            </a:r>
            <a:r>
              <a:rPr lang="en-US" sz="9600" dirty="0"/>
              <a:t> </a:t>
            </a:r>
            <a:r>
              <a:rPr lang="en-US" sz="9600" dirty="0">
                <a:solidFill>
                  <a:srgbClr val="333333"/>
                </a:solidFill>
              </a:rPr>
              <a:t>  </a:t>
            </a:r>
          </a:p>
          <a:p>
            <a:r>
              <a:rPr lang="en-US" sz="9600" b="1" dirty="0"/>
              <a:t>Character</a:t>
            </a:r>
            <a:r>
              <a:rPr lang="en-US" sz="9600" dirty="0">
                <a:solidFill>
                  <a:srgbClr val="333333"/>
                </a:solidFill>
              </a:rPr>
              <a:t>  </a:t>
            </a:r>
          </a:p>
          <a:p>
            <a:r>
              <a:rPr lang="en-US" sz="9600" b="1" dirty="0"/>
              <a:t>Contribution</a:t>
            </a:r>
            <a:r>
              <a:rPr lang="en-US" sz="9600" dirty="0"/>
              <a:t> </a:t>
            </a:r>
            <a:r>
              <a:rPr lang="en-US" sz="9600" dirty="0">
                <a:solidFill>
                  <a:srgbClr val="333333"/>
                </a:solidFill>
              </a:rPr>
              <a:t> </a:t>
            </a:r>
          </a:p>
          <a:p>
            <a:r>
              <a:rPr lang="en-US" sz="9600" b="1" dirty="0"/>
              <a:t>Coping</a:t>
            </a:r>
          </a:p>
          <a:p>
            <a:r>
              <a:rPr lang="en-US" sz="9600" b="1" dirty="0"/>
              <a:t>Control</a:t>
            </a:r>
            <a:endParaRPr lang="en-US" sz="9600" dirty="0">
              <a:solidFill>
                <a:srgbClr val="333333"/>
              </a:solidFill>
            </a:endParaRPr>
          </a:p>
          <a:p>
            <a:pPr marL="0" indent="0">
              <a:buNone/>
            </a:pPr>
            <a:endParaRPr lang="en-US" sz="2500" dirty="0"/>
          </a:p>
          <a:p>
            <a:pPr marL="0" indent="0">
              <a:buNone/>
            </a:pPr>
            <a:r>
              <a:rPr lang="en-US" sz="6400" dirty="0"/>
              <a:t>*  </a:t>
            </a:r>
            <a:r>
              <a:rPr lang="en-US" sz="6400" dirty="0">
                <a:hlinkClick r:id="rId4">
                  <a:extLst>
                    <a:ext uri="{A12FA001-AC4F-418D-AE19-62706E023703}">
                      <ahyp:hlinkClr xmlns:ahyp="http://schemas.microsoft.com/office/drawing/2018/hyperlinkcolor" val="tx"/>
                    </a:ext>
                  </a:extLst>
                </a:hlinkClick>
              </a:rPr>
              <a:t>www.fosteringresilience.com</a:t>
            </a:r>
            <a:r>
              <a:rPr lang="en-US" sz="6400" dirty="0"/>
              <a:t>, Kenneth Ginsburg, MD </a:t>
            </a:r>
          </a:p>
          <a:p>
            <a:endParaRPr lang="en-US" dirty="0"/>
          </a:p>
        </p:txBody>
      </p:sp>
    </p:spTree>
    <p:extLst>
      <p:ext uri="{BB962C8B-B14F-4D97-AF65-F5344CB8AC3E}">
        <p14:creationId xmlns:p14="http://schemas.microsoft.com/office/powerpoint/2010/main" val="43042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FD908-6F28-4E41-BEB9-6D5D2993BDDF}"/>
              </a:ext>
            </a:extLst>
          </p:cNvPr>
          <p:cNvSpPr>
            <a:spLocks noGrp="1"/>
          </p:cNvSpPr>
          <p:nvPr>
            <p:ph type="title"/>
          </p:nvPr>
        </p:nvSpPr>
        <p:spPr/>
        <p:txBody>
          <a:bodyPr/>
          <a:lstStyle/>
          <a:p>
            <a:r>
              <a:rPr lang="en-US" sz="3200" dirty="0"/>
              <a:t>Tool #1</a:t>
            </a:r>
            <a:br>
              <a:rPr lang="en-US" dirty="0"/>
            </a:br>
            <a:r>
              <a:rPr lang="en-US" sz="4000" dirty="0"/>
              <a:t>Do You Know What Resilience Is?</a:t>
            </a:r>
          </a:p>
        </p:txBody>
      </p:sp>
      <p:sp>
        <p:nvSpPr>
          <p:cNvPr id="4" name="Slide Number Placeholder 3">
            <a:extLst>
              <a:ext uri="{FF2B5EF4-FFF2-40B4-BE49-F238E27FC236}">
                <a16:creationId xmlns:a16="http://schemas.microsoft.com/office/drawing/2014/main" id="{41EB7F84-2E0B-46D1-B01B-9FCC21B51392}"/>
              </a:ext>
            </a:extLst>
          </p:cNvPr>
          <p:cNvSpPr>
            <a:spLocks noGrp="1"/>
          </p:cNvSpPr>
          <p:nvPr>
            <p:ph type="sldNum" sz="quarter" idx="12"/>
          </p:nvPr>
        </p:nvSpPr>
        <p:spPr/>
        <p:txBody>
          <a:bodyPr/>
          <a:lstStyle/>
          <a:p>
            <a:fld id="{EB93AA0E-B8D9-2F44-91B9-5D12320D67A6}" type="slidenum">
              <a:rPr lang="en-US" smtClean="0"/>
              <a:t>49</a:t>
            </a:fld>
            <a:endParaRPr lang="en-US" dirty="0"/>
          </a:p>
        </p:txBody>
      </p:sp>
      <p:pic>
        <p:nvPicPr>
          <p:cNvPr id="5" name="Content Placeholder 2">
            <a:extLst>
              <a:ext uri="{FF2B5EF4-FFF2-40B4-BE49-F238E27FC236}">
                <a16:creationId xmlns:a16="http://schemas.microsoft.com/office/drawing/2014/main" id="{7CBA4D2D-A212-4F39-97C3-3651CC0A31F3}"/>
              </a:ext>
            </a:extLst>
          </p:cNvPr>
          <p:cNvPicPr>
            <a:picLocks noGrp="1" noChangeAspect="1"/>
          </p:cNvPicPr>
          <p:nvPr>
            <p:ph idx="1"/>
          </p:nvPr>
        </p:nvPicPr>
        <p:blipFill>
          <a:blip r:embed="rId3"/>
          <a:stretch>
            <a:fillRect/>
          </a:stretch>
        </p:blipFill>
        <p:spPr>
          <a:xfrm>
            <a:off x="7250683" y="5407305"/>
            <a:ext cx="1417067" cy="949045"/>
          </a:xfrm>
          <a:prstGeom prst="rect">
            <a:avLst/>
          </a:prstGeom>
        </p:spPr>
      </p:pic>
      <p:sp>
        <p:nvSpPr>
          <p:cNvPr id="7" name="TextBox 6">
            <a:extLst>
              <a:ext uri="{FF2B5EF4-FFF2-40B4-BE49-F238E27FC236}">
                <a16:creationId xmlns:a16="http://schemas.microsoft.com/office/drawing/2014/main" id="{5DEF1AE5-7B0E-4E9E-A6A1-FC76F3275AD1}"/>
              </a:ext>
            </a:extLst>
          </p:cNvPr>
          <p:cNvSpPr txBox="1"/>
          <p:nvPr/>
        </p:nvSpPr>
        <p:spPr>
          <a:xfrm>
            <a:off x="1172147" y="1647369"/>
            <a:ext cx="6078536" cy="4708981"/>
          </a:xfrm>
          <a:prstGeom prst="rect">
            <a:avLst/>
          </a:prstGeom>
          <a:noFill/>
        </p:spPr>
        <p:txBody>
          <a:bodyPr wrap="square">
            <a:spAutoFit/>
          </a:bodyPr>
          <a:lstStyle/>
          <a:p>
            <a:pPr marL="0" indent="0">
              <a:buNone/>
            </a:pPr>
            <a:r>
              <a:rPr lang="en-US" sz="2000" dirty="0"/>
              <a:t>Define it:</a:t>
            </a:r>
          </a:p>
          <a:p>
            <a:pPr lvl="3">
              <a:spcBef>
                <a:spcPts val="0"/>
              </a:spcBef>
            </a:pPr>
            <a:r>
              <a:rPr lang="en-US" sz="2000" dirty="0"/>
              <a:t>The ability to face a challenge,</a:t>
            </a:r>
          </a:p>
          <a:p>
            <a:pPr lvl="3">
              <a:spcBef>
                <a:spcPts val="0"/>
              </a:spcBef>
            </a:pPr>
            <a:r>
              <a:rPr lang="en-US" sz="2000" dirty="0"/>
              <a:t>Meet that challenge, and</a:t>
            </a:r>
          </a:p>
          <a:p>
            <a:pPr lvl="3">
              <a:spcBef>
                <a:spcPts val="0"/>
              </a:spcBef>
            </a:pPr>
            <a:r>
              <a:rPr lang="en-US" sz="2000" u="sng" dirty="0"/>
              <a:t>Become stronger </a:t>
            </a:r>
            <a:r>
              <a:rPr lang="en-US" sz="2000" dirty="0"/>
              <a:t>in the process </a:t>
            </a:r>
          </a:p>
          <a:p>
            <a:pPr lvl="3">
              <a:spcBef>
                <a:spcPts val="0"/>
              </a:spcBef>
            </a:pPr>
            <a:endParaRPr lang="en-US" sz="2000" dirty="0"/>
          </a:p>
          <a:p>
            <a:pPr marL="0" indent="0">
              <a:buNone/>
            </a:pPr>
            <a:r>
              <a:rPr lang="en-US" sz="2000" dirty="0"/>
              <a:t>Explain how it helps:</a:t>
            </a:r>
          </a:p>
          <a:p>
            <a:pPr lvl="3">
              <a:spcBef>
                <a:spcPts val="0"/>
              </a:spcBef>
            </a:pPr>
            <a:r>
              <a:rPr lang="en-US" sz="2000" dirty="0"/>
              <a:t>Resilience builds optimism</a:t>
            </a:r>
          </a:p>
          <a:p>
            <a:pPr lvl="3">
              <a:spcBef>
                <a:spcPts val="0"/>
              </a:spcBef>
            </a:pPr>
            <a:r>
              <a:rPr lang="en-US" sz="2000" dirty="0"/>
              <a:t>Improves meaningful relationships</a:t>
            </a:r>
          </a:p>
          <a:p>
            <a:pPr lvl="3">
              <a:spcBef>
                <a:spcPts val="0"/>
              </a:spcBef>
            </a:pPr>
            <a:r>
              <a:rPr lang="en-US" sz="2000" dirty="0"/>
              <a:t>Reduces anxiety and depression</a:t>
            </a:r>
          </a:p>
          <a:p>
            <a:pPr lvl="3">
              <a:spcBef>
                <a:spcPts val="0"/>
              </a:spcBef>
            </a:pPr>
            <a:r>
              <a:rPr lang="en-US" sz="2000" dirty="0"/>
              <a:t>If you build it in your child, it will improve their performance in school</a:t>
            </a:r>
          </a:p>
          <a:p>
            <a:pPr lvl="3">
              <a:spcBef>
                <a:spcPts val="0"/>
              </a:spcBef>
            </a:pPr>
            <a:endParaRPr lang="en-US" sz="2000" dirty="0"/>
          </a:p>
          <a:p>
            <a:r>
              <a:rPr lang="en-US" sz="2000" dirty="0"/>
              <a:t>Use a metaphor:</a:t>
            </a:r>
          </a:p>
          <a:p>
            <a:r>
              <a:rPr lang="en-US" sz="2000" dirty="0"/>
              <a:t>			Basketball</a:t>
            </a:r>
          </a:p>
          <a:p>
            <a:r>
              <a:rPr lang="en-US" sz="2000" dirty="0"/>
              <a:t>			Butterfly in a </a:t>
            </a:r>
            <a:r>
              <a:rPr lang="en-US" sz="2000" dirty="0" err="1"/>
              <a:t>coccoon</a:t>
            </a:r>
            <a:endParaRPr lang="en-US" sz="2000" dirty="0"/>
          </a:p>
        </p:txBody>
      </p:sp>
    </p:spTree>
    <p:extLst>
      <p:ext uri="{BB962C8B-B14F-4D97-AF65-F5344CB8AC3E}">
        <p14:creationId xmlns:p14="http://schemas.microsoft.com/office/powerpoint/2010/main" val="266561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New Information</a:t>
            </a:r>
            <a:br>
              <a:rPr lang="en-US" dirty="0"/>
            </a:br>
            <a:r>
              <a:rPr lang="en-US" dirty="0"/>
              <a:t>Additional ACES</a:t>
            </a:r>
          </a:p>
        </p:txBody>
      </p:sp>
      <p:sp>
        <p:nvSpPr>
          <p:cNvPr id="3" name="Content Placeholder 2"/>
          <p:cNvSpPr>
            <a:spLocks noGrp="1"/>
          </p:cNvSpPr>
          <p:nvPr>
            <p:ph idx="1"/>
          </p:nvPr>
        </p:nvSpPr>
        <p:spPr>
          <a:xfrm>
            <a:off x="1316793" y="1675592"/>
            <a:ext cx="6897567" cy="4351086"/>
          </a:xfrm>
        </p:spPr>
        <p:txBody>
          <a:bodyPr>
            <a:noAutofit/>
          </a:bodyPr>
          <a:lstStyle/>
          <a:p>
            <a:pPr>
              <a:spcBef>
                <a:spcPts val="0"/>
              </a:spcBef>
            </a:pPr>
            <a:r>
              <a:rPr lang="en-US" dirty="0"/>
              <a:t>Community Violence</a:t>
            </a:r>
          </a:p>
          <a:p>
            <a:pPr>
              <a:spcBef>
                <a:spcPts val="0"/>
              </a:spcBef>
            </a:pPr>
            <a:r>
              <a:rPr lang="en-US" dirty="0"/>
              <a:t>Homelessness</a:t>
            </a:r>
          </a:p>
          <a:p>
            <a:pPr>
              <a:spcBef>
                <a:spcPts val="0"/>
              </a:spcBef>
            </a:pPr>
            <a:r>
              <a:rPr lang="en-US" dirty="0"/>
              <a:t>Discrimination</a:t>
            </a:r>
          </a:p>
          <a:p>
            <a:pPr>
              <a:spcBef>
                <a:spcPts val="0"/>
              </a:spcBef>
            </a:pPr>
            <a:r>
              <a:rPr lang="en-US" dirty="0"/>
              <a:t>Foster Care</a:t>
            </a:r>
          </a:p>
          <a:p>
            <a:pPr>
              <a:spcBef>
                <a:spcPts val="0"/>
              </a:spcBef>
            </a:pPr>
            <a:r>
              <a:rPr lang="en-US" dirty="0"/>
              <a:t>Bullying</a:t>
            </a:r>
          </a:p>
          <a:p>
            <a:pPr>
              <a:spcBef>
                <a:spcPts val="0"/>
              </a:spcBef>
            </a:pPr>
            <a:r>
              <a:rPr lang="en-US" dirty="0"/>
              <a:t>Repeated medical procedures or life-threatening illness</a:t>
            </a:r>
          </a:p>
          <a:p>
            <a:pPr>
              <a:spcBef>
                <a:spcPts val="0"/>
              </a:spcBef>
            </a:pPr>
            <a:r>
              <a:rPr lang="en-US" dirty="0"/>
              <a:t>Death of Caregiver</a:t>
            </a:r>
          </a:p>
          <a:p>
            <a:pPr>
              <a:spcBef>
                <a:spcPts val="0"/>
              </a:spcBef>
            </a:pPr>
            <a:r>
              <a:rPr lang="en-US" dirty="0"/>
              <a:t>Loss of caregiver due to deportation or migration</a:t>
            </a:r>
          </a:p>
          <a:p>
            <a:pPr>
              <a:spcBef>
                <a:spcPts val="0"/>
              </a:spcBef>
            </a:pPr>
            <a:endParaRPr lang="en-US" sz="1600" dirty="0"/>
          </a:p>
          <a:p>
            <a:pPr lvl="5"/>
            <a:r>
              <a:rPr lang="en-US" sz="1600" dirty="0">
                <a:solidFill>
                  <a:schemeClr val="tx1"/>
                </a:solidFill>
              </a:rPr>
              <a:t>Adapted from </a:t>
            </a:r>
            <a:r>
              <a:rPr lang="en-US" sz="1600" i="1" dirty="0">
                <a:solidFill>
                  <a:schemeClr val="tx1"/>
                </a:solidFill>
              </a:rPr>
              <a:t>The Deepest Well (N. Burke-Harris, MD 2018)</a:t>
            </a:r>
            <a:endParaRPr lang="en-US" sz="1600" dirty="0">
              <a:solidFill>
                <a:schemeClr val="tx1"/>
              </a:solidFill>
            </a:endParaRPr>
          </a:p>
        </p:txBody>
      </p:sp>
      <p:sp>
        <p:nvSpPr>
          <p:cNvPr id="4" name="Slide Number Placeholder 3"/>
          <p:cNvSpPr>
            <a:spLocks noGrp="1"/>
          </p:cNvSpPr>
          <p:nvPr>
            <p:ph type="sldNum" sz="quarter" idx="12"/>
          </p:nvPr>
        </p:nvSpPr>
        <p:spPr/>
        <p:txBody>
          <a:bodyPr/>
          <a:lstStyle/>
          <a:p>
            <a:fld id="{237E68FB-E91D-473A-B17A-84211841C3A6}" type="slidenum">
              <a:rPr lang="en-US" smtClean="0"/>
              <a:t>5</a:t>
            </a:fld>
            <a:endParaRPr lang="en-US" dirty="0"/>
          </a:p>
        </p:txBody>
      </p:sp>
    </p:spTree>
    <p:extLst>
      <p:ext uri="{BB962C8B-B14F-4D97-AF65-F5344CB8AC3E}">
        <p14:creationId xmlns:p14="http://schemas.microsoft.com/office/powerpoint/2010/main" val="885720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D4CA447-3E98-4F9D-A3ED-D908552EF701}"/>
              </a:ext>
            </a:extLst>
          </p:cNvPr>
          <p:cNvSpPr>
            <a:spLocks noGrp="1"/>
          </p:cNvSpPr>
          <p:nvPr>
            <p:ph type="title"/>
          </p:nvPr>
        </p:nvSpPr>
        <p:spPr/>
        <p:txBody>
          <a:bodyPr/>
          <a:lstStyle/>
          <a:p>
            <a:r>
              <a:rPr lang="en-US" sz="3200" dirty="0"/>
              <a:t>Tool #2</a:t>
            </a:r>
            <a:br>
              <a:rPr lang="en-US" sz="4000" dirty="0"/>
            </a:br>
            <a:r>
              <a:rPr lang="en-US" sz="4000" dirty="0"/>
              <a:t>“What Are Your Strengths?” </a:t>
            </a:r>
          </a:p>
        </p:txBody>
      </p:sp>
      <p:sp>
        <p:nvSpPr>
          <p:cNvPr id="9" name="Content Placeholder 8">
            <a:extLst>
              <a:ext uri="{FF2B5EF4-FFF2-40B4-BE49-F238E27FC236}">
                <a16:creationId xmlns:a16="http://schemas.microsoft.com/office/drawing/2014/main" id="{C0CD979D-209A-4FA5-8F8E-9880DFCAF8A9}"/>
              </a:ext>
            </a:extLst>
          </p:cNvPr>
          <p:cNvSpPr>
            <a:spLocks noGrp="1"/>
          </p:cNvSpPr>
          <p:nvPr>
            <p:ph idx="1"/>
          </p:nvPr>
        </p:nvSpPr>
        <p:spPr>
          <a:xfrm>
            <a:off x="886265" y="2173762"/>
            <a:ext cx="7369884" cy="3933190"/>
          </a:xfrm>
        </p:spPr>
        <p:txBody>
          <a:bodyPr/>
          <a:lstStyle/>
          <a:p>
            <a:pPr marL="282575" lvl="1" indent="0">
              <a:buNone/>
            </a:pPr>
            <a:r>
              <a:rPr lang="en-US" sz="2800" i="1" dirty="0">
                <a:solidFill>
                  <a:schemeClr val="bg2"/>
                </a:solidFill>
              </a:rPr>
              <a:t>“One of the ways to become more resilient is to learn what our strengths are.”</a:t>
            </a:r>
          </a:p>
          <a:p>
            <a:pPr marL="282575" lvl="1" indent="0">
              <a:buNone/>
            </a:pPr>
            <a:endParaRPr lang="en-US" sz="2400" b="1" i="1" dirty="0">
              <a:solidFill>
                <a:schemeClr val="tx1"/>
              </a:solidFill>
            </a:endParaRPr>
          </a:p>
          <a:p>
            <a:pPr lvl="1"/>
            <a:r>
              <a:rPr lang="en-US" sz="2800" dirty="0">
                <a:solidFill>
                  <a:schemeClr val="tx1"/>
                </a:solidFill>
              </a:rPr>
              <a:t>Help parents to see their child’s strengths</a:t>
            </a:r>
          </a:p>
          <a:p>
            <a:pPr marL="282575" lvl="1" indent="0">
              <a:buNone/>
            </a:pPr>
            <a:endParaRPr lang="en-US" sz="2800" dirty="0">
              <a:solidFill>
                <a:schemeClr val="tx1"/>
              </a:solidFill>
            </a:endParaRPr>
          </a:p>
          <a:p>
            <a:pPr lvl="1"/>
            <a:r>
              <a:rPr lang="en-US" sz="2800" dirty="0">
                <a:solidFill>
                  <a:schemeClr val="tx1"/>
                </a:solidFill>
              </a:rPr>
              <a:t>Help parents to identify their own strengths</a:t>
            </a:r>
          </a:p>
          <a:p>
            <a:pPr marL="0" indent="0">
              <a:buNone/>
            </a:pPr>
            <a:endParaRPr lang="en-US" b="1" dirty="0">
              <a:solidFill>
                <a:schemeClr val="bg2"/>
              </a:solidFill>
            </a:endParaRPr>
          </a:p>
          <a:p>
            <a:pPr marL="0" indent="0">
              <a:buNone/>
            </a:pPr>
            <a:endParaRPr lang="en-US" dirty="0"/>
          </a:p>
        </p:txBody>
      </p:sp>
      <p:sp>
        <p:nvSpPr>
          <p:cNvPr id="4" name="Slide Number Placeholder 3">
            <a:extLst>
              <a:ext uri="{FF2B5EF4-FFF2-40B4-BE49-F238E27FC236}">
                <a16:creationId xmlns:a16="http://schemas.microsoft.com/office/drawing/2014/main" id="{93DCECBB-6002-476A-8495-217F4636CDE3}"/>
              </a:ext>
            </a:extLst>
          </p:cNvPr>
          <p:cNvSpPr>
            <a:spLocks noGrp="1"/>
          </p:cNvSpPr>
          <p:nvPr>
            <p:ph type="sldNum" sz="quarter" idx="12"/>
          </p:nvPr>
        </p:nvSpPr>
        <p:spPr/>
        <p:txBody>
          <a:bodyPr/>
          <a:lstStyle/>
          <a:p>
            <a:fld id="{EB93AA0E-B8D9-2F44-91B9-5D12320D67A6}" type="slidenum">
              <a:rPr lang="en-US" smtClean="0"/>
              <a:t>50</a:t>
            </a:fld>
            <a:endParaRPr lang="en-US" dirty="0"/>
          </a:p>
        </p:txBody>
      </p:sp>
      <p:pic>
        <p:nvPicPr>
          <p:cNvPr id="5" name="Content Placeholder 2">
            <a:extLst>
              <a:ext uri="{FF2B5EF4-FFF2-40B4-BE49-F238E27FC236}">
                <a16:creationId xmlns:a16="http://schemas.microsoft.com/office/drawing/2014/main" id="{E37D3D5F-1E3D-417F-83F4-5C40B99AA77C}"/>
              </a:ext>
            </a:extLst>
          </p:cNvPr>
          <p:cNvPicPr>
            <a:picLocks noChangeAspect="1"/>
          </p:cNvPicPr>
          <p:nvPr/>
        </p:nvPicPr>
        <p:blipFill>
          <a:blip r:embed="rId3"/>
          <a:stretch>
            <a:fillRect/>
          </a:stretch>
        </p:blipFill>
        <p:spPr>
          <a:xfrm>
            <a:off x="7236073" y="5542080"/>
            <a:ext cx="1736477" cy="1163579"/>
          </a:xfrm>
          <a:prstGeom prst="rect">
            <a:avLst/>
          </a:prstGeom>
        </p:spPr>
      </p:pic>
    </p:spTree>
    <p:extLst>
      <p:ext uri="{BB962C8B-B14F-4D97-AF65-F5344CB8AC3E}">
        <p14:creationId xmlns:p14="http://schemas.microsoft.com/office/powerpoint/2010/main" val="1537863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FF551-9B5E-41D2-88EB-620C4B2B1D4F}"/>
              </a:ext>
            </a:extLst>
          </p:cNvPr>
          <p:cNvSpPr>
            <a:spLocks noGrp="1"/>
          </p:cNvSpPr>
          <p:nvPr>
            <p:ph type="title"/>
          </p:nvPr>
        </p:nvSpPr>
        <p:spPr>
          <a:xfrm>
            <a:off x="652621" y="130698"/>
            <a:ext cx="7838757" cy="1283167"/>
          </a:xfrm>
        </p:spPr>
        <p:txBody>
          <a:bodyPr/>
          <a:lstStyle/>
          <a:p>
            <a:r>
              <a:rPr lang="en-US" sz="4000" i="1" dirty="0">
                <a:effectLst/>
              </a:rPr>
              <a:t>Personal Strengths:</a:t>
            </a:r>
            <a:br>
              <a:rPr lang="en-US" sz="2800" i="1" dirty="0">
                <a:effectLst/>
              </a:rPr>
            </a:br>
            <a:r>
              <a:rPr lang="en-US" sz="2800" i="1" dirty="0">
                <a:effectLst/>
              </a:rPr>
              <a:t>How Do We Help People Find Their Strengths?</a:t>
            </a:r>
            <a:endParaRPr lang="en-US" sz="2800" dirty="0"/>
          </a:p>
        </p:txBody>
      </p:sp>
      <p:sp>
        <p:nvSpPr>
          <p:cNvPr id="3" name="Content Placeholder 2">
            <a:extLst>
              <a:ext uri="{FF2B5EF4-FFF2-40B4-BE49-F238E27FC236}">
                <a16:creationId xmlns:a16="http://schemas.microsoft.com/office/drawing/2014/main" id="{E2488CF2-1419-4D29-BB6E-40BED4CEAF51}"/>
              </a:ext>
            </a:extLst>
          </p:cNvPr>
          <p:cNvSpPr>
            <a:spLocks noGrp="1"/>
          </p:cNvSpPr>
          <p:nvPr>
            <p:ph sz="half" idx="1"/>
          </p:nvPr>
        </p:nvSpPr>
        <p:spPr>
          <a:xfrm>
            <a:off x="779463" y="2042160"/>
            <a:ext cx="3566160" cy="4084003"/>
          </a:xfrm>
        </p:spPr>
        <p:txBody>
          <a:bodyPr/>
          <a:lstStyle/>
          <a:p>
            <a:pPr marL="457200" lvl="0" indent="-457200">
              <a:buFont typeface="+mj-lt"/>
              <a:buAutoNum type="arabicPeriod"/>
            </a:pPr>
            <a:r>
              <a:rPr lang="en-US" dirty="0">
                <a:effectLst/>
              </a:rPr>
              <a:t>Ask them. What do they think they are good at?</a:t>
            </a:r>
          </a:p>
          <a:p>
            <a:pPr marL="457200" lvl="0" indent="-457200">
              <a:buFont typeface="+mj-lt"/>
              <a:buAutoNum type="arabicPeriod"/>
            </a:pPr>
            <a:r>
              <a:rPr lang="en-US" dirty="0">
                <a:effectLst/>
              </a:rPr>
              <a:t>Observe them. Name their strengths and reinforce them with positive words</a:t>
            </a:r>
          </a:p>
          <a:p>
            <a:pPr marL="457200" lvl="0" indent="-457200">
              <a:buFont typeface="+mj-lt"/>
              <a:buAutoNum type="arabicPeriod"/>
            </a:pPr>
            <a:r>
              <a:rPr lang="en-US" dirty="0">
                <a:effectLst/>
              </a:rPr>
              <a:t>Grow them. Give them opportunities to expand their strengths and build new ones. </a:t>
            </a:r>
          </a:p>
          <a:p>
            <a:endParaRPr lang="en-US" dirty="0"/>
          </a:p>
        </p:txBody>
      </p:sp>
      <p:sp>
        <p:nvSpPr>
          <p:cNvPr id="4" name="Slide Number Placeholder 3">
            <a:extLst>
              <a:ext uri="{FF2B5EF4-FFF2-40B4-BE49-F238E27FC236}">
                <a16:creationId xmlns:a16="http://schemas.microsoft.com/office/drawing/2014/main" id="{D4A5D2A0-EEBD-4B3B-B450-C73789738176}"/>
              </a:ext>
            </a:extLst>
          </p:cNvPr>
          <p:cNvSpPr>
            <a:spLocks noGrp="1"/>
          </p:cNvSpPr>
          <p:nvPr>
            <p:ph type="sldNum" sz="quarter" idx="12"/>
          </p:nvPr>
        </p:nvSpPr>
        <p:spPr/>
        <p:txBody>
          <a:bodyPr/>
          <a:lstStyle/>
          <a:p>
            <a:fld id="{EB93AA0E-B8D9-2F44-91B9-5D12320D67A6}" type="slidenum">
              <a:rPr lang="en-US" smtClean="0"/>
              <a:t>51</a:t>
            </a:fld>
            <a:endParaRPr lang="en-US" dirty="0"/>
          </a:p>
        </p:txBody>
      </p:sp>
      <p:sp>
        <p:nvSpPr>
          <p:cNvPr id="7" name="Content Placeholder 6">
            <a:extLst>
              <a:ext uri="{FF2B5EF4-FFF2-40B4-BE49-F238E27FC236}">
                <a16:creationId xmlns:a16="http://schemas.microsoft.com/office/drawing/2014/main" id="{40560D89-5387-45AD-8F35-3F7912702DC4}"/>
              </a:ext>
            </a:extLst>
          </p:cNvPr>
          <p:cNvSpPr>
            <a:spLocks noGrp="1"/>
          </p:cNvSpPr>
          <p:nvPr>
            <p:ph sz="half" idx="2"/>
          </p:nvPr>
        </p:nvSpPr>
        <p:spPr/>
        <p:txBody>
          <a:bodyPr/>
          <a:lstStyle/>
          <a:p>
            <a:endParaRPr lang="en-US"/>
          </a:p>
        </p:txBody>
      </p:sp>
      <p:pic>
        <p:nvPicPr>
          <p:cNvPr id="3074" name="Picture 2" descr="Handsome confident Afro American eight year old child in casual t-shirt  smiling happily and raising clenched fists, tensing muscles, feeling strong  and full of energy after ate healthy protein lunch - Buy">
            <a:extLst>
              <a:ext uri="{FF2B5EF4-FFF2-40B4-BE49-F238E27FC236}">
                <a16:creationId xmlns:a16="http://schemas.microsoft.com/office/drawing/2014/main" id="{24C2ED07-E4EE-42EA-8939-30F08CF67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973" y="2769235"/>
            <a:ext cx="3944778" cy="262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062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47E79B-9F22-40EF-B5BA-32BB981E39EF}"/>
              </a:ext>
            </a:extLst>
          </p:cNvPr>
          <p:cNvSpPr>
            <a:spLocks noGrp="1"/>
          </p:cNvSpPr>
          <p:nvPr>
            <p:ph type="title"/>
          </p:nvPr>
        </p:nvSpPr>
        <p:spPr>
          <a:xfrm>
            <a:off x="779463" y="62753"/>
            <a:ext cx="7583488" cy="1283167"/>
          </a:xfrm>
        </p:spPr>
        <p:txBody>
          <a:bodyPr anchor="ctr">
            <a:normAutofit/>
          </a:bodyPr>
          <a:lstStyle/>
          <a:p>
            <a:pPr>
              <a:lnSpc>
                <a:spcPct val="90000"/>
              </a:lnSpc>
            </a:pPr>
            <a:r>
              <a:rPr lang="en-US" sz="4000" dirty="0">
                <a:effectLst/>
              </a:rPr>
              <a:t>Environmental Strengths:</a:t>
            </a:r>
            <a:br>
              <a:rPr lang="en-US" sz="4000" dirty="0">
                <a:effectLst/>
              </a:rPr>
            </a:br>
            <a:r>
              <a:rPr lang="en-US" sz="2800" dirty="0">
                <a:effectLst/>
              </a:rPr>
              <a:t>Building Resilience In a Child’s Environment</a:t>
            </a:r>
            <a:endParaRPr lang="en-US" sz="2800" dirty="0"/>
          </a:p>
        </p:txBody>
      </p:sp>
      <p:sp>
        <p:nvSpPr>
          <p:cNvPr id="4" name="Content Placeholder 3">
            <a:extLst>
              <a:ext uri="{FF2B5EF4-FFF2-40B4-BE49-F238E27FC236}">
                <a16:creationId xmlns:a16="http://schemas.microsoft.com/office/drawing/2014/main" id="{09055E38-05E5-4D32-99C5-E7A83CD09C47}"/>
              </a:ext>
            </a:extLst>
          </p:cNvPr>
          <p:cNvSpPr>
            <a:spLocks noGrp="1"/>
          </p:cNvSpPr>
          <p:nvPr>
            <p:ph sz="half" idx="1"/>
          </p:nvPr>
        </p:nvSpPr>
        <p:spPr>
          <a:xfrm>
            <a:off x="553879" y="1828800"/>
            <a:ext cx="4017328" cy="4297363"/>
          </a:xfrm>
        </p:spPr>
        <p:txBody>
          <a:bodyPr>
            <a:normAutofit/>
          </a:bodyPr>
          <a:lstStyle/>
          <a:p>
            <a:pPr marL="0" lvl="0" indent="0">
              <a:lnSpc>
                <a:spcPct val="90000"/>
              </a:lnSpc>
              <a:buNone/>
            </a:pPr>
            <a:r>
              <a:rPr lang="en-US" dirty="0">
                <a:effectLst/>
              </a:rPr>
              <a:t>Evidence-based Environmental Factors Than Build Resilience:</a:t>
            </a:r>
          </a:p>
          <a:p>
            <a:pPr lvl="0">
              <a:lnSpc>
                <a:spcPct val="90000"/>
              </a:lnSpc>
            </a:pPr>
            <a:r>
              <a:rPr lang="en-US" sz="1700" dirty="0">
                <a:effectLst/>
              </a:rPr>
              <a:t>Strong parental figure </a:t>
            </a:r>
            <a:r>
              <a:rPr lang="en-US" sz="1700" b="1" u="sng" dirty="0">
                <a:effectLst/>
              </a:rPr>
              <a:t>or</a:t>
            </a:r>
            <a:r>
              <a:rPr lang="en-US" sz="1700" b="1" dirty="0">
                <a:effectLst/>
              </a:rPr>
              <a:t> </a:t>
            </a:r>
            <a:r>
              <a:rPr lang="en-US" sz="1700" dirty="0">
                <a:effectLst/>
              </a:rPr>
              <a:t>a supportive adult: family member, teacher, community worker</a:t>
            </a:r>
          </a:p>
          <a:p>
            <a:pPr lvl="0">
              <a:lnSpc>
                <a:spcPct val="90000"/>
              </a:lnSpc>
            </a:pPr>
            <a:r>
              <a:rPr lang="en-US" sz="1700" dirty="0">
                <a:effectLst/>
              </a:rPr>
              <a:t>A reliable group of friends: knowing that “someone is on my team”</a:t>
            </a:r>
          </a:p>
          <a:p>
            <a:pPr lvl="0">
              <a:lnSpc>
                <a:spcPct val="90000"/>
              </a:lnSpc>
            </a:pPr>
            <a:r>
              <a:rPr lang="en-US" sz="1700" dirty="0">
                <a:effectLst/>
              </a:rPr>
              <a:t>Connection: with peers, in school, in community</a:t>
            </a:r>
          </a:p>
          <a:p>
            <a:pPr lvl="0">
              <a:lnSpc>
                <a:spcPct val="90000"/>
              </a:lnSpc>
            </a:pPr>
            <a:r>
              <a:rPr lang="en-US" sz="1700" dirty="0">
                <a:effectLst/>
              </a:rPr>
              <a:t>Strong cultural identity and ethnic pride</a:t>
            </a:r>
          </a:p>
          <a:p>
            <a:pPr>
              <a:lnSpc>
                <a:spcPct val="90000"/>
              </a:lnSpc>
            </a:pPr>
            <a:endParaRPr lang="en-US" sz="1700" dirty="0"/>
          </a:p>
        </p:txBody>
      </p:sp>
      <p:pic>
        <p:nvPicPr>
          <p:cNvPr id="11" name="Content Placeholder 5">
            <a:extLst>
              <a:ext uri="{FF2B5EF4-FFF2-40B4-BE49-F238E27FC236}">
                <a16:creationId xmlns:a16="http://schemas.microsoft.com/office/drawing/2014/main" id="{2E4AA198-54A4-4DD3-B5E7-5ED714A8BF13}"/>
              </a:ext>
            </a:extLst>
          </p:cNvPr>
          <p:cNvPicPr>
            <a:picLocks noChangeAspect="1"/>
          </p:cNvPicPr>
          <p:nvPr/>
        </p:nvPicPr>
        <p:blipFill>
          <a:blip r:embed="rId3"/>
          <a:stretch>
            <a:fillRect/>
          </a:stretch>
        </p:blipFill>
        <p:spPr>
          <a:xfrm>
            <a:off x="5101591" y="3429000"/>
            <a:ext cx="3566160" cy="2627696"/>
          </a:xfrm>
          <a:prstGeom prst="rect">
            <a:avLst/>
          </a:prstGeom>
          <a:noFill/>
        </p:spPr>
      </p:pic>
      <p:sp>
        <p:nvSpPr>
          <p:cNvPr id="2" name="Slide Number Placeholder 1">
            <a:extLst>
              <a:ext uri="{FF2B5EF4-FFF2-40B4-BE49-F238E27FC236}">
                <a16:creationId xmlns:a16="http://schemas.microsoft.com/office/drawing/2014/main" id="{36D866AC-BBA6-4091-B1CE-D116D9EBA577}"/>
              </a:ext>
            </a:extLst>
          </p:cNvPr>
          <p:cNvSpPr>
            <a:spLocks noGrp="1"/>
          </p:cNvSpPr>
          <p:nvPr>
            <p:ph type="sldNum" sz="quarter" idx="12"/>
          </p:nvPr>
        </p:nvSpPr>
        <p:spPr>
          <a:xfrm>
            <a:off x="8362951" y="6356350"/>
            <a:ext cx="609600" cy="365125"/>
          </a:xfrm>
        </p:spPr>
        <p:txBody>
          <a:bodyPr>
            <a:normAutofit/>
          </a:bodyPr>
          <a:lstStyle/>
          <a:p>
            <a:pPr>
              <a:lnSpc>
                <a:spcPct val="90000"/>
              </a:lnSpc>
              <a:spcAft>
                <a:spcPts val="600"/>
              </a:spcAft>
            </a:pPr>
            <a:fld id="{EB93AA0E-B8D9-2F44-91B9-5D12320D67A6}" type="slidenum">
              <a:rPr lang="en-US" smtClean="0"/>
              <a:pPr>
                <a:lnSpc>
                  <a:spcPct val="90000"/>
                </a:lnSpc>
                <a:spcAft>
                  <a:spcPts val="600"/>
                </a:spcAft>
              </a:pPr>
              <a:t>52</a:t>
            </a:fld>
            <a:endParaRPr lang="en-US"/>
          </a:p>
        </p:txBody>
      </p:sp>
    </p:spTree>
    <p:extLst>
      <p:ext uri="{BB962C8B-B14F-4D97-AF65-F5344CB8AC3E}">
        <p14:creationId xmlns:p14="http://schemas.microsoft.com/office/powerpoint/2010/main" val="2978030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2218B3-43DC-442D-B5C2-51D60C5281A2}"/>
              </a:ext>
            </a:extLst>
          </p:cNvPr>
          <p:cNvSpPr>
            <a:spLocks noGrp="1"/>
          </p:cNvSpPr>
          <p:nvPr>
            <p:ph type="title"/>
          </p:nvPr>
        </p:nvSpPr>
        <p:spPr/>
        <p:txBody>
          <a:bodyPr/>
          <a:lstStyle/>
          <a:p>
            <a:r>
              <a:rPr lang="en-US" sz="3200" dirty="0"/>
              <a:t> Tool #3</a:t>
            </a:r>
            <a:br>
              <a:rPr lang="en-US" dirty="0"/>
            </a:br>
            <a:r>
              <a:rPr lang="en-US" dirty="0"/>
              <a:t>Bu</a:t>
            </a:r>
            <a:r>
              <a:rPr lang="en-US" sz="4000" dirty="0"/>
              <a:t>ilding Connection</a:t>
            </a:r>
            <a:endParaRPr lang="en-US" sz="2000" dirty="0"/>
          </a:p>
        </p:txBody>
      </p:sp>
      <p:sp>
        <p:nvSpPr>
          <p:cNvPr id="8" name="Content Placeholder 7">
            <a:extLst>
              <a:ext uri="{FF2B5EF4-FFF2-40B4-BE49-F238E27FC236}">
                <a16:creationId xmlns:a16="http://schemas.microsoft.com/office/drawing/2014/main" id="{21CFD690-B28F-4FBB-9F64-2DF1F6306592}"/>
              </a:ext>
            </a:extLst>
          </p:cNvPr>
          <p:cNvSpPr>
            <a:spLocks noGrp="1"/>
          </p:cNvSpPr>
          <p:nvPr>
            <p:ph idx="1"/>
          </p:nvPr>
        </p:nvSpPr>
        <p:spPr/>
        <p:txBody>
          <a:bodyPr>
            <a:normAutofit/>
          </a:bodyPr>
          <a:lstStyle/>
          <a:p>
            <a:pPr>
              <a:spcBef>
                <a:spcPts val="0"/>
              </a:spcBef>
            </a:pPr>
            <a:endParaRPr lang="en-US" sz="1600" dirty="0">
              <a:solidFill>
                <a:schemeClr val="bg2">
                  <a:lumMod val="60000"/>
                  <a:lumOff val="40000"/>
                </a:schemeClr>
              </a:solidFill>
              <a:effectLst/>
            </a:endParaRPr>
          </a:p>
          <a:p>
            <a:endParaRPr lang="en-US" dirty="0"/>
          </a:p>
        </p:txBody>
      </p:sp>
      <p:pic>
        <p:nvPicPr>
          <p:cNvPr id="6" name="Picture 5">
            <a:extLst>
              <a:ext uri="{FF2B5EF4-FFF2-40B4-BE49-F238E27FC236}">
                <a16:creationId xmlns:a16="http://schemas.microsoft.com/office/drawing/2014/main" id="{677B3F4F-EC5F-477D-B217-569BB934BE12}"/>
              </a:ext>
            </a:extLst>
          </p:cNvPr>
          <p:cNvPicPr/>
          <p:nvPr/>
        </p:nvPicPr>
        <p:blipFill>
          <a:blip r:embed="rId3"/>
          <a:stretch>
            <a:fillRect/>
          </a:stretch>
        </p:blipFill>
        <p:spPr>
          <a:xfrm>
            <a:off x="990600" y="2042160"/>
            <a:ext cx="6949439" cy="3749039"/>
          </a:xfrm>
          <a:prstGeom prst="rect">
            <a:avLst/>
          </a:prstGeom>
        </p:spPr>
      </p:pic>
      <p:sp>
        <p:nvSpPr>
          <p:cNvPr id="2" name="Rectangle 1">
            <a:extLst>
              <a:ext uri="{FF2B5EF4-FFF2-40B4-BE49-F238E27FC236}">
                <a16:creationId xmlns:a16="http://schemas.microsoft.com/office/drawing/2014/main" id="{1B3AC2AF-3FFC-4AFD-90D0-B604904DB048}"/>
              </a:ext>
            </a:extLst>
          </p:cNvPr>
          <p:cNvSpPr/>
          <p:nvPr/>
        </p:nvSpPr>
        <p:spPr>
          <a:xfrm>
            <a:off x="321022" y="6004559"/>
            <a:ext cx="3000117" cy="276999"/>
          </a:xfrm>
          <a:prstGeom prst="rect">
            <a:avLst/>
          </a:prstGeom>
        </p:spPr>
        <p:txBody>
          <a:bodyPr wrap="none">
            <a:spAutoFit/>
          </a:bodyPr>
          <a:lstStyle/>
          <a:p>
            <a:r>
              <a:rPr lang="en-US" sz="1200" dirty="0"/>
              <a:t>adapted with permission from Kim Davis IIDC</a:t>
            </a:r>
          </a:p>
        </p:txBody>
      </p:sp>
      <p:pic>
        <p:nvPicPr>
          <p:cNvPr id="7" name="Content Placeholder 2">
            <a:extLst>
              <a:ext uri="{FF2B5EF4-FFF2-40B4-BE49-F238E27FC236}">
                <a16:creationId xmlns:a16="http://schemas.microsoft.com/office/drawing/2014/main" id="{2C62D218-C9FA-4F34-9485-E7177862B213}"/>
              </a:ext>
            </a:extLst>
          </p:cNvPr>
          <p:cNvPicPr>
            <a:picLocks noChangeAspect="1"/>
          </p:cNvPicPr>
          <p:nvPr/>
        </p:nvPicPr>
        <p:blipFill>
          <a:blip r:embed="rId4"/>
          <a:stretch>
            <a:fillRect/>
          </a:stretch>
        </p:blipFill>
        <p:spPr>
          <a:xfrm>
            <a:off x="7328647" y="5433054"/>
            <a:ext cx="1492744" cy="999728"/>
          </a:xfrm>
          <a:prstGeom prst="rect">
            <a:avLst/>
          </a:prstGeom>
        </p:spPr>
      </p:pic>
      <p:sp>
        <p:nvSpPr>
          <p:cNvPr id="9" name="TextBox 8">
            <a:extLst>
              <a:ext uri="{FF2B5EF4-FFF2-40B4-BE49-F238E27FC236}">
                <a16:creationId xmlns:a16="http://schemas.microsoft.com/office/drawing/2014/main" id="{708D90C1-2923-47E0-91D3-E8154AFBBDA2}"/>
              </a:ext>
            </a:extLst>
          </p:cNvPr>
          <p:cNvSpPr txBox="1"/>
          <p:nvPr/>
        </p:nvSpPr>
        <p:spPr>
          <a:xfrm>
            <a:off x="990600" y="1828800"/>
            <a:ext cx="3352800" cy="584775"/>
          </a:xfrm>
          <a:prstGeom prst="rect">
            <a:avLst/>
          </a:prstGeom>
          <a:noFill/>
        </p:spPr>
        <p:txBody>
          <a:bodyPr wrap="square">
            <a:spAutoFit/>
          </a:bodyPr>
          <a:lstStyle/>
          <a:p>
            <a:pPr marL="0" indent="0">
              <a:spcBef>
                <a:spcPts val="0"/>
              </a:spcBef>
              <a:buNone/>
            </a:pPr>
            <a:r>
              <a:rPr lang="en-US" sz="3200" dirty="0">
                <a:solidFill>
                  <a:schemeClr val="accent4">
                    <a:lumMod val="75000"/>
                  </a:schemeClr>
                </a:solidFill>
              </a:rPr>
              <a:t>Circle of Support</a:t>
            </a:r>
          </a:p>
        </p:txBody>
      </p:sp>
    </p:spTree>
    <p:extLst>
      <p:ext uri="{BB962C8B-B14F-4D97-AF65-F5344CB8AC3E}">
        <p14:creationId xmlns:p14="http://schemas.microsoft.com/office/powerpoint/2010/main" val="2805978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Tool #4</a:t>
            </a:r>
            <a:br>
              <a:rPr lang="en-US" sz="3200" dirty="0"/>
            </a:br>
            <a:r>
              <a:rPr lang="en-US" sz="3600" dirty="0"/>
              <a:t>Building Competence and Confidence</a:t>
            </a:r>
          </a:p>
        </p:txBody>
      </p:sp>
      <p:sp>
        <p:nvSpPr>
          <p:cNvPr id="3" name="Content Placeholder 2"/>
          <p:cNvSpPr>
            <a:spLocks noGrp="1"/>
          </p:cNvSpPr>
          <p:nvPr>
            <p:ph sz="half" idx="1"/>
          </p:nvPr>
        </p:nvSpPr>
        <p:spPr>
          <a:xfrm>
            <a:off x="228600" y="1828800"/>
            <a:ext cx="4384848" cy="4297363"/>
          </a:xfrm>
        </p:spPr>
        <p:txBody>
          <a:bodyPr>
            <a:normAutofit/>
          </a:bodyPr>
          <a:lstStyle/>
          <a:p>
            <a:pPr marL="0" indent="-12700">
              <a:buNone/>
            </a:pPr>
            <a:r>
              <a:rPr lang="en-US" sz="2600" i="1" dirty="0">
                <a:solidFill>
                  <a:schemeClr val="bg2"/>
                </a:solidFill>
              </a:rPr>
              <a:t>The Believing Mirror</a:t>
            </a:r>
          </a:p>
          <a:p>
            <a:pPr lvl="1"/>
            <a:endParaRPr lang="en-US" sz="3200" b="1" dirty="0">
              <a:solidFill>
                <a:schemeClr val="tx1"/>
              </a:solidFill>
            </a:endParaRPr>
          </a:p>
          <a:p>
            <a:pPr marL="282575" lvl="1" indent="0">
              <a:buNone/>
            </a:pPr>
            <a:endParaRPr lang="en-US" sz="2000" dirty="0"/>
          </a:p>
          <a:p>
            <a:pPr marL="282575" lvl="1" indent="0">
              <a:buNone/>
            </a:pPr>
            <a:endParaRPr lang="en-US" sz="2000" dirty="0"/>
          </a:p>
          <a:p>
            <a:pPr lvl="1"/>
            <a:endParaRPr lang="en-US" sz="2000" dirty="0"/>
          </a:p>
          <a:p>
            <a:pPr marL="282575" lvl="1" indent="0">
              <a:buNone/>
            </a:pPr>
            <a:endParaRPr lang="en-US" sz="2600" dirty="0"/>
          </a:p>
          <a:p>
            <a:pPr marL="282575" lvl="1" indent="0">
              <a:buNone/>
            </a:pPr>
            <a:endParaRPr lang="en-US" dirty="0"/>
          </a:p>
        </p:txBody>
      </p:sp>
      <p:sp>
        <p:nvSpPr>
          <p:cNvPr id="5" name="Content Placeholder 4">
            <a:extLst>
              <a:ext uri="{FF2B5EF4-FFF2-40B4-BE49-F238E27FC236}">
                <a16:creationId xmlns:a16="http://schemas.microsoft.com/office/drawing/2014/main" id="{CC79B0A7-767B-42B6-8B78-7FBE0D824C37}"/>
              </a:ext>
            </a:extLst>
          </p:cNvPr>
          <p:cNvSpPr>
            <a:spLocks noGrp="1"/>
          </p:cNvSpPr>
          <p:nvPr>
            <p:ph sz="half" idx="2"/>
          </p:nvPr>
        </p:nvSpPr>
        <p:spPr>
          <a:xfrm>
            <a:off x="4796790" y="1828800"/>
            <a:ext cx="3718559" cy="4297363"/>
          </a:xfrm>
        </p:spPr>
        <p:txBody>
          <a:bodyPr/>
          <a:lstStyle/>
          <a:p>
            <a:pPr marL="0" indent="-12700">
              <a:buNone/>
            </a:pPr>
            <a:endParaRPr lang="en-US" sz="2600" b="1" dirty="0">
              <a:solidFill>
                <a:schemeClr val="tx1"/>
              </a:solidFill>
            </a:endParaRPr>
          </a:p>
          <a:p>
            <a:pPr marL="0" indent="-12700">
              <a:buNone/>
            </a:pPr>
            <a:r>
              <a:rPr lang="en-US" dirty="0">
                <a:solidFill>
                  <a:schemeClr val="tx1"/>
                </a:solidFill>
              </a:rPr>
              <a:t>Encourage: “Give Courage To”</a:t>
            </a:r>
          </a:p>
          <a:p>
            <a:pPr marL="0" indent="-12700">
              <a:buNone/>
            </a:pPr>
            <a:endParaRPr lang="en-US" sz="2600" b="1" dirty="0">
              <a:solidFill>
                <a:schemeClr val="tx1"/>
              </a:solidFill>
            </a:endParaRPr>
          </a:p>
          <a:p>
            <a:pPr marL="0" indent="-12700">
              <a:buNone/>
            </a:pPr>
            <a:r>
              <a:rPr lang="en-US" dirty="0">
                <a:solidFill>
                  <a:schemeClr val="tx1"/>
                </a:solidFill>
              </a:rPr>
              <a:t>Be the believing  mirror</a:t>
            </a:r>
          </a:p>
          <a:p>
            <a:pPr lvl="2"/>
            <a:r>
              <a:rPr lang="en-US" i="1" dirty="0">
                <a:solidFill>
                  <a:schemeClr val="tx1"/>
                </a:solidFill>
              </a:rPr>
              <a:t>“You have what it takes!”</a:t>
            </a:r>
          </a:p>
          <a:p>
            <a:pPr lvl="2"/>
            <a:r>
              <a:rPr lang="en-US" i="1" dirty="0">
                <a:solidFill>
                  <a:schemeClr val="tx1"/>
                </a:solidFill>
              </a:rPr>
              <a:t>“You are strong!”</a:t>
            </a:r>
          </a:p>
          <a:p>
            <a:pPr lvl="2"/>
            <a:r>
              <a:rPr lang="en-US" i="1" dirty="0">
                <a:solidFill>
                  <a:schemeClr val="tx1"/>
                </a:solidFill>
              </a:rPr>
              <a:t>“You can do this!”</a:t>
            </a:r>
          </a:p>
        </p:txBody>
      </p:sp>
      <p:pic>
        <p:nvPicPr>
          <p:cNvPr id="8" name="Picture Placeholder 8">
            <a:extLst>
              <a:ext uri="{FF2B5EF4-FFF2-40B4-BE49-F238E27FC236}">
                <a16:creationId xmlns:a16="http://schemas.microsoft.com/office/drawing/2014/main" id="{4D466245-6EBD-49B0-B2DF-887FF0D9E4A5}"/>
              </a:ext>
            </a:extLst>
          </p:cNvPr>
          <p:cNvPicPr>
            <a:picLocks noChangeAspect="1"/>
          </p:cNvPicPr>
          <p:nvPr/>
        </p:nvPicPr>
        <p:blipFill>
          <a:blip r:embed="rId3">
            <a:extLst>
              <a:ext uri="{28A0092B-C50C-407E-A947-70E740481C1C}">
                <a14:useLocalDpi xmlns:a14="http://schemas.microsoft.com/office/drawing/2010/main" val="0"/>
              </a:ext>
            </a:extLst>
          </a:blip>
          <a:srcRect t="12059" b="12059"/>
          <a:stretch>
            <a:fillRect/>
          </a:stretch>
        </p:blipFill>
        <p:spPr>
          <a:xfrm>
            <a:off x="354701" y="2599675"/>
            <a:ext cx="3792114" cy="3526488"/>
          </a:xfrm>
          <a:prstGeom prst="rect">
            <a:avLst/>
          </a:prstGeom>
        </p:spPr>
      </p:pic>
      <p:pic>
        <p:nvPicPr>
          <p:cNvPr id="9" name="Content Placeholder 2">
            <a:extLst>
              <a:ext uri="{FF2B5EF4-FFF2-40B4-BE49-F238E27FC236}">
                <a16:creationId xmlns:a16="http://schemas.microsoft.com/office/drawing/2014/main" id="{F9A5AC81-4E4E-4CBA-B440-79B90F6D05C2}"/>
              </a:ext>
            </a:extLst>
          </p:cNvPr>
          <p:cNvPicPr>
            <a:picLocks noChangeAspect="1"/>
          </p:cNvPicPr>
          <p:nvPr/>
        </p:nvPicPr>
        <p:blipFill>
          <a:blip r:embed="rId4"/>
          <a:stretch>
            <a:fillRect/>
          </a:stretch>
        </p:blipFill>
        <p:spPr>
          <a:xfrm>
            <a:off x="7219337" y="5568356"/>
            <a:ext cx="1479354" cy="872132"/>
          </a:xfrm>
          <a:prstGeom prst="rect">
            <a:avLst/>
          </a:prstGeom>
        </p:spPr>
      </p:pic>
    </p:spTree>
    <p:extLst>
      <p:ext uri="{BB962C8B-B14F-4D97-AF65-F5344CB8AC3E}">
        <p14:creationId xmlns:p14="http://schemas.microsoft.com/office/powerpoint/2010/main" val="5123748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2421-768F-4563-9351-B30374CD74AD}"/>
              </a:ext>
            </a:extLst>
          </p:cNvPr>
          <p:cNvSpPr>
            <a:spLocks noGrp="1"/>
          </p:cNvSpPr>
          <p:nvPr>
            <p:ph type="title"/>
          </p:nvPr>
        </p:nvSpPr>
        <p:spPr>
          <a:xfrm>
            <a:off x="636619" y="90253"/>
            <a:ext cx="7869175" cy="1283167"/>
          </a:xfrm>
        </p:spPr>
        <p:txBody>
          <a:bodyPr/>
          <a:lstStyle/>
          <a:p>
            <a:r>
              <a:rPr lang="en-US" sz="3200" dirty="0"/>
              <a:t>Tool #5</a:t>
            </a:r>
            <a:br>
              <a:rPr lang="en-US" sz="1800" dirty="0"/>
            </a:br>
            <a:r>
              <a:rPr lang="en-US" sz="3600" dirty="0"/>
              <a:t>Building Competence: Problem Solving</a:t>
            </a:r>
          </a:p>
        </p:txBody>
      </p:sp>
      <p:sp>
        <p:nvSpPr>
          <p:cNvPr id="3" name="Content Placeholder 2">
            <a:extLst>
              <a:ext uri="{FF2B5EF4-FFF2-40B4-BE49-F238E27FC236}">
                <a16:creationId xmlns:a16="http://schemas.microsoft.com/office/drawing/2014/main" id="{A45A1D6D-DE09-4648-9757-D5A32A85C761}"/>
              </a:ext>
            </a:extLst>
          </p:cNvPr>
          <p:cNvSpPr>
            <a:spLocks noGrp="1"/>
          </p:cNvSpPr>
          <p:nvPr>
            <p:ph idx="1"/>
          </p:nvPr>
        </p:nvSpPr>
        <p:spPr>
          <a:xfrm>
            <a:off x="2593384" y="2331721"/>
            <a:ext cx="3957231" cy="3433538"/>
          </a:xfrm>
        </p:spPr>
        <p:txBody>
          <a:bodyPr>
            <a:normAutofit/>
          </a:bodyPr>
          <a:lstStyle/>
          <a:p>
            <a:pPr marL="0" indent="0" algn="ctr">
              <a:buNone/>
            </a:pPr>
            <a:endParaRPr lang="en-US" sz="3200" dirty="0"/>
          </a:p>
        </p:txBody>
      </p:sp>
      <p:pic>
        <p:nvPicPr>
          <p:cNvPr id="4" name="Content Placeholder 4">
            <a:extLst>
              <a:ext uri="{FF2B5EF4-FFF2-40B4-BE49-F238E27FC236}">
                <a16:creationId xmlns:a16="http://schemas.microsoft.com/office/drawing/2014/main" id="{ED0F5E25-D533-40F8-AE70-76F10D6F694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593385" y="1917384"/>
            <a:ext cx="3957230" cy="3433538"/>
          </a:xfrm>
          <a:prstGeom prst="rect">
            <a:avLst/>
          </a:prstGeom>
        </p:spPr>
      </p:pic>
      <p:pic>
        <p:nvPicPr>
          <p:cNvPr id="5" name="Content Placeholder 2">
            <a:extLst>
              <a:ext uri="{FF2B5EF4-FFF2-40B4-BE49-F238E27FC236}">
                <a16:creationId xmlns:a16="http://schemas.microsoft.com/office/drawing/2014/main" id="{0076B216-59C1-49AE-B22A-D2118B3C55CF}"/>
              </a:ext>
            </a:extLst>
          </p:cNvPr>
          <p:cNvPicPr>
            <a:picLocks noChangeAspect="1"/>
          </p:cNvPicPr>
          <p:nvPr/>
        </p:nvPicPr>
        <p:blipFill>
          <a:blip r:embed="rId4"/>
          <a:stretch>
            <a:fillRect/>
          </a:stretch>
        </p:blipFill>
        <p:spPr>
          <a:xfrm>
            <a:off x="7665566" y="5765259"/>
            <a:ext cx="1315002" cy="775241"/>
          </a:xfrm>
          <a:prstGeom prst="rect">
            <a:avLst/>
          </a:prstGeom>
        </p:spPr>
      </p:pic>
    </p:spTree>
    <p:extLst>
      <p:ext uri="{BB962C8B-B14F-4D97-AF65-F5344CB8AC3E}">
        <p14:creationId xmlns:p14="http://schemas.microsoft.com/office/powerpoint/2010/main" val="509644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Tool #6</a:t>
            </a:r>
            <a:br>
              <a:rPr lang="en-US" sz="4000" dirty="0"/>
            </a:br>
            <a:r>
              <a:rPr lang="en-US" sz="4000" dirty="0"/>
              <a:t>Building Confidence:  “Failure”</a:t>
            </a:r>
          </a:p>
        </p:txBody>
      </p:sp>
      <p:sp>
        <p:nvSpPr>
          <p:cNvPr id="5" name="Content Placeholder 4"/>
          <p:cNvSpPr>
            <a:spLocks noGrp="1"/>
          </p:cNvSpPr>
          <p:nvPr>
            <p:ph sz="half" idx="1"/>
          </p:nvPr>
        </p:nvSpPr>
        <p:spPr>
          <a:xfrm>
            <a:off x="481012" y="1828800"/>
            <a:ext cx="4155394" cy="4297363"/>
          </a:xfrm>
        </p:spPr>
        <p:txBody>
          <a:bodyPr>
            <a:normAutofit lnSpcReduction="10000"/>
          </a:bodyPr>
          <a:lstStyle/>
          <a:p>
            <a:pPr marL="0" indent="0">
              <a:buNone/>
            </a:pPr>
            <a:r>
              <a:rPr lang="en-US" dirty="0"/>
              <a:t>What is failure?</a:t>
            </a:r>
          </a:p>
          <a:p>
            <a:pPr marL="0" indent="0">
              <a:buNone/>
            </a:pPr>
            <a:r>
              <a:rPr lang="en-US" dirty="0"/>
              <a:t>When we don’t meet our expectations</a:t>
            </a:r>
          </a:p>
          <a:p>
            <a:pPr lvl="1"/>
            <a:r>
              <a:rPr lang="en-US" sz="2000" dirty="0"/>
              <a:t>Difficulty in school</a:t>
            </a:r>
          </a:p>
          <a:p>
            <a:pPr lvl="1"/>
            <a:r>
              <a:rPr lang="en-US" sz="2000" dirty="0"/>
              <a:t>Difficulty in relationships</a:t>
            </a:r>
          </a:p>
          <a:p>
            <a:pPr lvl="1"/>
            <a:r>
              <a:rPr lang="en-US" sz="2000" dirty="0"/>
              <a:t>Losing in a game</a:t>
            </a:r>
          </a:p>
          <a:p>
            <a:pPr lvl="1"/>
            <a:r>
              <a:rPr lang="en-US" sz="2000" dirty="0"/>
              <a:t>Criticism from others</a:t>
            </a:r>
          </a:p>
          <a:p>
            <a:pPr lvl="1"/>
            <a:r>
              <a:rPr lang="en-US" sz="2000" dirty="0"/>
              <a:t>Not reaching our goals</a:t>
            </a:r>
          </a:p>
          <a:p>
            <a:pPr marL="0" indent="0">
              <a:buNone/>
            </a:pPr>
            <a:r>
              <a:rPr lang="en-US" dirty="0"/>
              <a:t>Everyone fails at one time or another.</a:t>
            </a:r>
          </a:p>
          <a:p>
            <a:pPr marL="0" indent="0">
              <a:buNone/>
            </a:pPr>
            <a:r>
              <a:rPr lang="en-US" dirty="0"/>
              <a:t>Encourage the use of the word “Yet”</a:t>
            </a:r>
          </a:p>
          <a:p>
            <a:pPr marL="0" indent="0">
              <a:buNone/>
            </a:pPr>
            <a:r>
              <a:rPr lang="en-US" b="1" dirty="0">
                <a:solidFill>
                  <a:schemeClr val="accent2"/>
                </a:solidFill>
              </a:rPr>
              <a:t>The only true failure is if we give up!</a:t>
            </a:r>
          </a:p>
          <a:p>
            <a:pPr marL="0" indent="0">
              <a:buNone/>
            </a:pPr>
            <a:endParaRPr lang="en-US" b="1" dirty="0">
              <a:solidFill>
                <a:schemeClr val="accent2"/>
              </a:solidFill>
            </a:endParaRPr>
          </a:p>
          <a:p>
            <a:pPr marL="0" indent="0">
              <a:buNone/>
            </a:pPr>
            <a:endParaRPr lang="en-US" b="1" dirty="0">
              <a:solidFill>
                <a:schemeClr val="accent2"/>
              </a:solidFill>
            </a:endParaRPr>
          </a:p>
        </p:txBody>
      </p:sp>
      <p:pic>
        <p:nvPicPr>
          <p:cNvPr id="7" name="Content Placeholder 7">
            <a:extLst>
              <a:ext uri="{FF2B5EF4-FFF2-40B4-BE49-F238E27FC236}">
                <a16:creationId xmlns:a16="http://schemas.microsoft.com/office/drawing/2014/main" id="{31F85B17-4F11-4762-A532-6C35A793DE55}"/>
              </a:ext>
            </a:extLst>
          </p:cNvPr>
          <p:cNvPicPr>
            <a:picLocks noGrp="1" noChangeAspect="1"/>
          </p:cNvPicPr>
          <p:nvPr>
            <p:ph sz="half" idx="2"/>
          </p:nvPr>
        </p:nvPicPr>
        <p:blipFill>
          <a:blip r:embed="rId3"/>
          <a:stretch>
            <a:fillRect/>
          </a:stretch>
        </p:blipFill>
        <p:spPr>
          <a:xfrm>
            <a:off x="5363467" y="1811499"/>
            <a:ext cx="3299521" cy="2274563"/>
          </a:xfrm>
        </p:spPr>
      </p:pic>
      <p:pic>
        <p:nvPicPr>
          <p:cNvPr id="6" name="Content Placeholder 2">
            <a:extLst>
              <a:ext uri="{FF2B5EF4-FFF2-40B4-BE49-F238E27FC236}">
                <a16:creationId xmlns:a16="http://schemas.microsoft.com/office/drawing/2014/main" id="{324D63D0-CBBB-4345-9FFE-405E9E51F835}"/>
              </a:ext>
            </a:extLst>
          </p:cNvPr>
          <p:cNvPicPr>
            <a:picLocks noChangeAspect="1"/>
          </p:cNvPicPr>
          <p:nvPr/>
        </p:nvPicPr>
        <p:blipFill>
          <a:blip r:embed="rId4"/>
          <a:stretch>
            <a:fillRect/>
          </a:stretch>
        </p:blipFill>
        <p:spPr>
          <a:xfrm>
            <a:off x="7441502" y="5706269"/>
            <a:ext cx="1424490" cy="839788"/>
          </a:xfrm>
          <a:prstGeom prst="rect">
            <a:avLst/>
          </a:prstGeom>
        </p:spPr>
      </p:pic>
    </p:spTree>
    <p:extLst>
      <p:ext uri="{BB962C8B-B14F-4D97-AF65-F5344CB8AC3E}">
        <p14:creationId xmlns:p14="http://schemas.microsoft.com/office/powerpoint/2010/main" val="1148614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Tool #7</a:t>
            </a:r>
            <a:br>
              <a:rPr lang="en-US" sz="3200" dirty="0"/>
            </a:br>
            <a:r>
              <a:rPr lang="en-US" sz="4000" dirty="0"/>
              <a:t>Building Connection: Special Time</a:t>
            </a:r>
          </a:p>
        </p:txBody>
      </p:sp>
      <p:sp>
        <p:nvSpPr>
          <p:cNvPr id="3" name="Content Placeholder 2"/>
          <p:cNvSpPr>
            <a:spLocks noGrp="1"/>
          </p:cNvSpPr>
          <p:nvPr>
            <p:ph sz="half" idx="1"/>
          </p:nvPr>
        </p:nvSpPr>
        <p:spPr>
          <a:xfrm>
            <a:off x="779463" y="1828800"/>
            <a:ext cx="4017328" cy="4297363"/>
          </a:xfrm>
        </p:spPr>
        <p:txBody>
          <a:bodyPr/>
          <a:lstStyle/>
          <a:p>
            <a:pPr>
              <a:spcBef>
                <a:spcPts val="0"/>
              </a:spcBef>
            </a:pPr>
            <a:endParaRPr lang="en-US" dirty="0"/>
          </a:p>
          <a:p>
            <a:pPr>
              <a:spcBef>
                <a:spcPts val="0"/>
              </a:spcBef>
            </a:pPr>
            <a:r>
              <a:rPr lang="en-US" dirty="0"/>
              <a:t>10 minutes, 1 on 1, </a:t>
            </a:r>
          </a:p>
          <a:p>
            <a:pPr>
              <a:spcBef>
                <a:spcPts val="0"/>
              </a:spcBef>
            </a:pPr>
            <a:r>
              <a:rPr lang="en-US" dirty="0"/>
              <a:t>Parent and child, no interruptions</a:t>
            </a:r>
          </a:p>
          <a:p>
            <a:pPr>
              <a:spcBef>
                <a:spcPts val="0"/>
              </a:spcBef>
            </a:pPr>
            <a:r>
              <a:rPr lang="en-US" dirty="0"/>
              <a:t>Just listen</a:t>
            </a:r>
          </a:p>
          <a:p>
            <a:pPr>
              <a:spcBef>
                <a:spcPts val="0"/>
              </a:spcBef>
            </a:pPr>
            <a:r>
              <a:rPr lang="en-US" dirty="0"/>
              <a:t>The child is in charge of the activity or subject matter</a:t>
            </a:r>
          </a:p>
          <a:p>
            <a:endParaRPr lang="en-US" dirty="0"/>
          </a:p>
          <a:p>
            <a:pPr marL="0" indent="0">
              <a:buNone/>
            </a:pPr>
            <a:endParaRPr lang="en-US" dirty="0"/>
          </a:p>
        </p:txBody>
      </p:sp>
      <p:pic>
        <p:nvPicPr>
          <p:cNvPr id="9" name="Picture Placeholder 6">
            <a:extLst>
              <a:ext uri="{FF2B5EF4-FFF2-40B4-BE49-F238E27FC236}">
                <a16:creationId xmlns:a16="http://schemas.microsoft.com/office/drawing/2014/main" id="{FBAD31EB-DC4B-4E77-A43C-996BD34B66E4}"/>
              </a:ext>
            </a:extLst>
          </p:cNvPr>
          <p:cNvPicPr>
            <a:picLocks noGrp="1" noChangeAspect="1"/>
          </p:cNvPicPr>
          <p:nvPr>
            <p:ph sz="half" idx="2"/>
          </p:nvPr>
        </p:nvPicPr>
        <p:blipFill>
          <a:blip r:embed="rId3"/>
          <a:srcRect l="8102" r="8102"/>
          <a:stretch>
            <a:fillRect/>
          </a:stretch>
        </p:blipFill>
        <p:spPr>
          <a:xfrm>
            <a:off x="1429068" y="4153199"/>
            <a:ext cx="2266950" cy="2254434"/>
          </a:xfrm>
          <a:prstGeom prst="ellipse">
            <a:avLst/>
          </a:prstGeom>
        </p:spPr>
      </p:pic>
      <p:pic>
        <p:nvPicPr>
          <p:cNvPr id="4" name="Picture 3">
            <a:extLst>
              <a:ext uri="{FF2B5EF4-FFF2-40B4-BE49-F238E27FC236}">
                <a16:creationId xmlns:a16="http://schemas.microsoft.com/office/drawing/2014/main" id="{72DB5577-51F1-47D1-9731-8E893B426B36}"/>
              </a:ext>
            </a:extLst>
          </p:cNvPr>
          <p:cNvPicPr>
            <a:picLocks noChangeAspect="1"/>
          </p:cNvPicPr>
          <p:nvPr/>
        </p:nvPicPr>
        <p:blipFill>
          <a:blip r:embed="rId4"/>
          <a:stretch>
            <a:fillRect/>
          </a:stretch>
        </p:blipFill>
        <p:spPr>
          <a:xfrm>
            <a:off x="5446396" y="1828800"/>
            <a:ext cx="3105150" cy="2000250"/>
          </a:xfrm>
          <a:prstGeom prst="rect">
            <a:avLst/>
          </a:prstGeom>
        </p:spPr>
      </p:pic>
      <p:pic>
        <p:nvPicPr>
          <p:cNvPr id="6" name="Content Placeholder 2">
            <a:extLst>
              <a:ext uri="{FF2B5EF4-FFF2-40B4-BE49-F238E27FC236}">
                <a16:creationId xmlns:a16="http://schemas.microsoft.com/office/drawing/2014/main" id="{5EF555CE-D7C8-499A-8769-4822CB6A0ACB}"/>
              </a:ext>
            </a:extLst>
          </p:cNvPr>
          <p:cNvPicPr>
            <a:picLocks noChangeAspect="1"/>
          </p:cNvPicPr>
          <p:nvPr/>
        </p:nvPicPr>
        <p:blipFill>
          <a:blip r:embed="rId5"/>
          <a:stretch>
            <a:fillRect/>
          </a:stretch>
        </p:blipFill>
        <p:spPr>
          <a:xfrm>
            <a:off x="7740551" y="5939400"/>
            <a:ext cx="1165029" cy="686826"/>
          </a:xfrm>
          <a:prstGeom prst="rect">
            <a:avLst/>
          </a:prstGeom>
        </p:spPr>
      </p:pic>
    </p:spTree>
    <p:extLst>
      <p:ext uri="{BB962C8B-B14F-4D97-AF65-F5344CB8AC3E}">
        <p14:creationId xmlns:p14="http://schemas.microsoft.com/office/powerpoint/2010/main" val="2295492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BF51B1-865A-4ABF-8955-01DFCD30568E}"/>
              </a:ext>
            </a:extLst>
          </p:cNvPr>
          <p:cNvSpPr>
            <a:spLocks noGrp="1"/>
          </p:cNvSpPr>
          <p:nvPr>
            <p:ph type="title"/>
          </p:nvPr>
        </p:nvSpPr>
        <p:spPr/>
        <p:txBody>
          <a:bodyPr/>
          <a:lstStyle/>
          <a:p>
            <a:r>
              <a:rPr lang="en-US" sz="3200" dirty="0"/>
              <a:t>Tool #8</a:t>
            </a:r>
            <a:br>
              <a:rPr lang="en-US" dirty="0"/>
            </a:br>
            <a:r>
              <a:rPr lang="en-US" sz="4000" dirty="0"/>
              <a:t>Building Coping and Control</a:t>
            </a:r>
          </a:p>
        </p:txBody>
      </p:sp>
      <p:sp>
        <p:nvSpPr>
          <p:cNvPr id="8" name="Content Placeholder 7">
            <a:extLst>
              <a:ext uri="{FF2B5EF4-FFF2-40B4-BE49-F238E27FC236}">
                <a16:creationId xmlns:a16="http://schemas.microsoft.com/office/drawing/2014/main" id="{86F9E41B-7568-479C-9756-CDFD103BAE4E}"/>
              </a:ext>
            </a:extLst>
          </p:cNvPr>
          <p:cNvSpPr>
            <a:spLocks noGrp="1"/>
          </p:cNvSpPr>
          <p:nvPr>
            <p:ph sz="half" idx="1"/>
          </p:nvPr>
        </p:nvSpPr>
        <p:spPr>
          <a:xfrm>
            <a:off x="627063" y="2208645"/>
            <a:ext cx="8345488" cy="3386817"/>
          </a:xfrm>
        </p:spPr>
        <p:txBody>
          <a:bodyPr>
            <a:normAutofit/>
          </a:bodyPr>
          <a:lstStyle/>
          <a:p>
            <a:pPr marL="0" indent="0">
              <a:buNone/>
            </a:pPr>
            <a:r>
              <a:rPr lang="en-US" sz="3200" b="1" dirty="0">
                <a:solidFill>
                  <a:schemeClr val="accent2"/>
                </a:solidFill>
              </a:rPr>
              <a:t>Managing Emotions:          </a:t>
            </a:r>
            <a:r>
              <a:rPr lang="en-US" sz="3200" b="1" dirty="0">
                <a:solidFill>
                  <a:schemeClr val="tx1"/>
                </a:solidFill>
              </a:rPr>
              <a:t>The “Flipped Lid”</a:t>
            </a:r>
          </a:p>
          <a:p>
            <a:pPr marL="0" indent="0">
              <a:buNone/>
            </a:pPr>
            <a:endParaRPr lang="en-US" sz="3200" b="1" dirty="0">
              <a:solidFill>
                <a:schemeClr val="accent2"/>
              </a:solidFill>
            </a:endParaRPr>
          </a:p>
          <a:p>
            <a:pPr marL="0" indent="0">
              <a:buNone/>
            </a:pPr>
            <a:endParaRPr lang="en-US" sz="2800" dirty="0"/>
          </a:p>
          <a:p>
            <a:pPr marL="0" indent="0">
              <a:buNone/>
            </a:pPr>
            <a:endParaRPr lang="en-US" sz="2800" dirty="0"/>
          </a:p>
          <a:p>
            <a:pPr marL="0" indent="0">
              <a:buNone/>
            </a:pPr>
            <a:r>
              <a:rPr lang="en-US" sz="2800" dirty="0"/>
              <a:t>Daniel Siegel MD</a:t>
            </a:r>
          </a:p>
        </p:txBody>
      </p:sp>
      <p:pic>
        <p:nvPicPr>
          <p:cNvPr id="11" name="Content Placeholder 10">
            <a:extLst>
              <a:ext uri="{FF2B5EF4-FFF2-40B4-BE49-F238E27FC236}">
                <a16:creationId xmlns:a16="http://schemas.microsoft.com/office/drawing/2014/main" id="{4F40E67E-53AF-4E77-8042-4E89A9637492}"/>
              </a:ext>
            </a:extLst>
          </p:cNvPr>
          <p:cNvPicPr>
            <a:picLocks noGrp="1" noChangeAspect="1"/>
          </p:cNvPicPr>
          <p:nvPr>
            <p:ph sz="half" idx="2"/>
          </p:nvPr>
        </p:nvPicPr>
        <p:blipFill>
          <a:blip r:embed="rId3"/>
          <a:stretch>
            <a:fillRect/>
          </a:stretch>
        </p:blipFill>
        <p:spPr>
          <a:xfrm>
            <a:off x="4972050" y="3433007"/>
            <a:ext cx="3390900" cy="2440702"/>
          </a:xfrm>
        </p:spPr>
      </p:pic>
      <p:sp>
        <p:nvSpPr>
          <p:cNvPr id="5" name="Slide Number Placeholder 4">
            <a:extLst>
              <a:ext uri="{FF2B5EF4-FFF2-40B4-BE49-F238E27FC236}">
                <a16:creationId xmlns:a16="http://schemas.microsoft.com/office/drawing/2014/main" id="{5E8133D3-E80E-47E7-8E16-7C8225564B3F}"/>
              </a:ext>
            </a:extLst>
          </p:cNvPr>
          <p:cNvSpPr>
            <a:spLocks noGrp="1"/>
          </p:cNvSpPr>
          <p:nvPr>
            <p:ph type="sldNum" sz="quarter" idx="12"/>
          </p:nvPr>
        </p:nvSpPr>
        <p:spPr/>
        <p:txBody>
          <a:bodyPr/>
          <a:lstStyle/>
          <a:p>
            <a:fld id="{EB93AA0E-B8D9-2F44-91B9-5D12320D67A6}" type="slidenum">
              <a:rPr lang="en-US" smtClean="0"/>
              <a:t>58</a:t>
            </a:fld>
            <a:endParaRPr lang="en-US" dirty="0"/>
          </a:p>
        </p:txBody>
      </p:sp>
    </p:spTree>
    <p:extLst>
      <p:ext uri="{BB962C8B-B14F-4D97-AF65-F5344CB8AC3E}">
        <p14:creationId xmlns:p14="http://schemas.microsoft.com/office/powerpoint/2010/main" val="1792087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2FB264-D94F-4D49-8A63-A706375B97E5}"/>
              </a:ext>
            </a:extLst>
          </p:cNvPr>
          <p:cNvSpPr>
            <a:spLocks noGrp="1"/>
          </p:cNvSpPr>
          <p:nvPr>
            <p:ph type="title"/>
          </p:nvPr>
        </p:nvSpPr>
        <p:spPr>
          <a:xfrm>
            <a:off x="779463" y="256674"/>
            <a:ext cx="7583488" cy="1089246"/>
          </a:xfrm>
        </p:spPr>
        <p:txBody>
          <a:bodyPr/>
          <a:lstStyle/>
          <a:p>
            <a:r>
              <a:rPr lang="en-US" sz="4000" dirty="0">
                <a:effectLst/>
              </a:rPr>
              <a:t>Hand model of the brain</a:t>
            </a:r>
            <a:r>
              <a:rPr lang="en-US" sz="4000" baseline="30000" dirty="0">
                <a:effectLst/>
              </a:rPr>
              <a:t>6</a:t>
            </a:r>
            <a:br>
              <a:rPr lang="en-US" sz="4000" dirty="0">
                <a:effectLst/>
              </a:rPr>
            </a:br>
            <a:r>
              <a:rPr lang="en-US" sz="2400" dirty="0">
                <a:effectLst/>
              </a:rPr>
              <a:t>Daniel Siegel, MD</a:t>
            </a:r>
            <a:br>
              <a:rPr lang="en-US" sz="8000" dirty="0">
                <a:effectLst/>
              </a:rPr>
            </a:br>
            <a:endParaRPr lang="en-US" sz="2000" dirty="0">
              <a:effectLst/>
            </a:endParaRPr>
          </a:p>
        </p:txBody>
      </p:sp>
      <p:sp>
        <p:nvSpPr>
          <p:cNvPr id="7" name="Slide Number Placeholder 6">
            <a:extLst>
              <a:ext uri="{FF2B5EF4-FFF2-40B4-BE49-F238E27FC236}">
                <a16:creationId xmlns:a16="http://schemas.microsoft.com/office/drawing/2014/main" id="{EB0A3773-08D6-4023-848F-71874EE62D19}"/>
              </a:ext>
            </a:extLst>
          </p:cNvPr>
          <p:cNvSpPr>
            <a:spLocks noGrp="1"/>
          </p:cNvSpPr>
          <p:nvPr>
            <p:ph type="sldNum" sz="quarter" idx="12"/>
          </p:nvPr>
        </p:nvSpPr>
        <p:spPr/>
        <p:txBody>
          <a:bodyPr/>
          <a:lstStyle/>
          <a:p>
            <a:fld id="{EB93AA0E-B8D9-2F44-91B9-5D12320D67A6}" type="slidenum">
              <a:rPr lang="en-US" smtClean="0"/>
              <a:t>59</a:t>
            </a:fld>
            <a:endParaRPr lang="en-US" dirty="0"/>
          </a:p>
        </p:txBody>
      </p:sp>
      <p:pic>
        <p:nvPicPr>
          <p:cNvPr id="12" name="Picture 11" descr="A picture containing text&#10;&#10;Description generated with very high confidence">
            <a:extLst>
              <a:ext uri="{FF2B5EF4-FFF2-40B4-BE49-F238E27FC236}">
                <a16:creationId xmlns:a16="http://schemas.microsoft.com/office/drawing/2014/main" id="{D6D5C06C-7DF2-4B3D-97B1-7E4E0D061073}"/>
              </a:ext>
            </a:extLst>
          </p:cNvPr>
          <p:cNvPicPr>
            <a:picLocks noChangeAspect="1"/>
          </p:cNvPicPr>
          <p:nvPr/>
        </p:nvPicPr>
        <p:blipFill>
          <a:blip r:embed="rId3"/>
          <a:stretch>
            <a:fillRect/>
          </a:stretch>
        </p:blipFill>
        <p:spPr>
          <a:xfrm>
            <a:off x="1540219" y="1704970"/>
            <a:ext cx="6061975" cy="4292330"/>
          </a:xfrm>
          <a:prstGeom prst="rect">
            <a:avLst/>
          </a:prstGeom>
        </p:spPr>
      </p:pic>
    </p:spTree>
    <p:extLst>
      <p:ext uri="{BB962C8B-B14F-4D97-AF65-F5344CB8AC3E}">
        <p14:creationId xmlns:p14="http://schemas.microsoft.com/office/powerpoint/2010/main" val="3125716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a:effectLst/>
              </a:rPr>
              <a:t>What we learned from the ACEs Study:</a:t>
            </a:r>
            <a:br>
              <a:rPr lang="en-US" sz="2800" dirty="0">
                <a:effectLst/>
              </a:rPr>
            </a:br>
            <a:r>
              <a:rPr lang="en-US" sz="4000" dirty="0">
                <a:effectLst/>
              </a:rPr>
              <a:t>ACEs are Common</a:t>
            </a:r>
          </a:p>
        </p:txBody>
      </p:sp>
      <p:sp>
        <p:nvSpPr>
          <p:cNvPr id="11" name="Text Placeholder 10"/>
          <p:cNvSpPr>
            <a:spLocks noGrp="1"/>
          </p:cNvSpPr>
          <p:nvPr>
            <p:ph type="body" idx="1"/>
          </p:nvPr>
        </p:nvSpPr>
        <p:spPr/>
        <p:txBody>
          <a:bodyPr/>
          <a:lstStyle/>
          <a:p>
            <a:r>
              <a:rPr lang="en-US" dirty="0">
                <a:solidFill>
                  <a:schemeClr val="accent6">
                    <a:lumMod val="75000"/>
                  </a:schemeClr>
                </a:solidFill>
                <a:effectLst/>
              </a:rPr>
              <a:t>At least 1 ACE</a:t>
            </a:r>
          </a:p>
        </p:txBody>
      </p:sp>
      <p:graphicFrame>
        <p:nvGraphicFramePr>
          <p:cNvPr id="5" name="Content Placeholder 4"/>
          <p:cNvGraphicFramePr>
            <a:graphicFrameLocks noGrp="1"/>
          </p:cNvGraphicFramePr>
          <p:nvPr>
            <p:ph sz="half" idx="2"/>
          </p:nvPr>
        </p:nvGraphicFramePr>
        <p:xfrm>
          <a:off x="562551" y="2067924"/>
          <a:ext cx="4328115" cy="434412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11"/>
          <p:cNvSpPr>
            <a:spLocks noGrp="1"/>
          </p:cNvSpPr>
          <p:nvPr>
            <p:ph type="body" sz="quarter" idx="3"/>
          </p:nvPr>
        </p:nvSpPr>
        <p:spPr>
          <a:xfrm>
            <a:off x="4794532" y="1524000"/>
            <a:ext cx="3566160" cy="838200"/>
          </a:xfrm>
        </p:spPr>
        <p:txBody>
          <a:bodyPr/>
          <a:lstStyle/>
          <a:p>
            <a:r>
              <a:rPr lang="en-US" dirty="0">
                <a:solidFill>
                  <a:schemeClr val="accent6">
                    <a:lumMod val="75000"/>
                  </a:schemeClr>
                </a:solidFill>
                <a:effectLst/>
              </a:rPr>
              <a:t>4 or More ACEs*</a:t>
            </a:r>
          </a:p>
        </p:txBody>
      </p:sp>
      <p:graphicFrame>
        <p:nvGraphicFramePr>
          <p:cNvPr id="10" name="Content Placeholder 4"/>
          <p:cNvGraphicFramePr>
            <a:graphicFrameLocks noGrp="1"/>
          </p:cNvGraphicFramePr>
          <p:nvPr>
            <p:ph sz="quarter" idx="4"/>
          </p:nvPr>
        </p:nvGraphicFramePr>
        <p:xfrm>
          <a:off x="4474301" y="1688123"/>
          <a:ext cx="4339874" cy="4668233"/>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p:cNvSpPr>
            <a:spLocks noGrp="1"/>
          </p:cNvSpPr>
          <p:nvPr>
            <p:ph type="sldNum" sz="quarter" idx="12"/>
          </p:nvPr>
        </p:nvSpPr>
        <p:spPr/>
        <p:txBody>
          <a:bodyPr/>
          <a:lstStyle/>
          <a:p>
            <a:fld id="{EB93AA0E-B8D9-2F44-91B9-5D12320D67A6}" type="slidenum">
              <a:rPr lang="en-US" smtClean="0"/>
              <a:t>6</a:t>
            </a:fld>
            <a:endParaRPr lang="en-US" dirty="0"/>
          </a:p>
        </p:txBody>
      </p:sp>
      <p:sp>
        <p:nvSpPr>
          <p:cNvPr id="14" name="Rectangle 13"/>
          <p:cNvSpPr/>
          <p:nvPr/>
        </p:nvSpPr>
        <p:spPr>
          <a:xfrm>
            <a:off x="1034394" y="5455334"/>
            <a:ext cx="7170181" cy="923330"/>
          </a:xfrm>
          <a:prstGeom prst="rect">
            <a:avLst/>
          </a:prstGeom>
        </p:spPr>
        <p:txBody>
          <a:bodyPr wrap="square">
            <a:spAutoFit/>
          </a:bodyPr>
          <a:lstStyle/>
          <a:p>
            <a:pPr algn="ctr"/>
            <a:endParaRPr lang="en-US" b="1" dirty="0">
              <a:solidFill>
                <a:schemeClr val="accent2"/>
              </a:solidFill>
            </a:endParaRPr>
          </a:p>
          <a:p>
            <a:pPr algn="ctr"/>
            <a:r>
              <a:rPr lang="en-US" b="1" dirty="0">
                <a:solidFill>
                  <a:schemeClr val="accent2"/>
                </a:solidFill>
              </a:rPr>
              <a:t>*The average pediatric provider will see 1-3 patients </a:t>
            </a:r>
            <a:r>
              <a:rPr lang="en-US" b="1" u="sng" dirty="0">
                <a:solidFill>
                  <a:schemeClr val="accent2"/>
                </a:solidFill>
              </a:rPr>
              <a:t>each day </a:t>
            </a:r>
            <a:r>
              <a:rPr lang="en-US" b="1" dirty="0">
                <a:solidFill>
                  <a:schemeClr val="accent2"/>
                </a:solidFill>
              </a:rPr>
              <a:t>in clinic with an ACEs score of 4 or more.</a:t>
            </a:r>
          </a:p>
        </p:txBody>
      </p:sp>
      <p:sp>
        <p:nvSpPr>
          <p:cNvPr id="15" name="Rectangle 14"/>
          <p:cNvSpPr/>
          <p:nvPr/>
        </p:nvSpPr>
        <p:spPr>
          <a:xfrm>
            <a:off x="6949700" y="3160754"/>
            <a:ext cx="1607228" cy="646331"/>
          </a:xfrm>
          <a:prstGeom prst="rect">
            <a:avLst/>
          </a:prstGeom>
          <a:noFill/>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b="1" spc="50" dirty="0">
                <a:ln w="0"/>
                <a:solidFill>
                  <a:schemeClr val="accent6">
                    <a:lumMod val="75000"/>
                  </a:schemeClr>
                </a:solidFill>
                <a:effectLst>
                  <a:innerShdw blurRad="63500" dist="50800" dir="13500000">
                    <a:srgbClr val="000000">
                      <a:alpha val="50000"/>
                    </a:srgbClr>
                  </a:innerShdw>
                </a:effectLst>
              </a:rPr>
              <a:t>12.5%</a:t>
            </a:r>
          </a:p>
        </p:txBody>
      </p:sp>
    </p:spTree>
    <p:extLst>
      <p:ext uri="{BB962C8B-B14F-4D97-AF65-F5344CB8AC3E}">
        <p14:creationId xmlns:p14="http://schemas.microsoft.com/office/powerpoint/2010/main" val="161577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heel(1)">
                                      <p:cBhvr>
                                        <p:cTn id="7" dur="2000"/>
                                        <p:tgtEl>
                                          <p:spTgt spid="11">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heel(1)">
                                      <p:cBhvr>
                                        <p:cTn id="15" dur="2000"/>
                                        <p:tgtEl>
                                          <p:spTgt spid="12">
                                            <p:txEl>
                                              <p:pRg st="0" end="0"/>
                                            </p:tx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2000"/>
                                        <p:tgtEl>
                                          <p:spTgt spid="1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Graphic spid="5" grpId="0">
        <p:bldAsOne/>
      </p:bldGraphic>
      <p:bldP spid="12" grpId="0" build="p"/>
      <p:bldGraphic spid="10" grpId="0">
        <p:bldAsOne/>
      </p:bldGraphic>
      <p:bldP spid="14"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7033"/>
            <a:ext cx="7583488" cy="1283167"/>
          </a:xfrm>
        </p:spPr>
        <p:txBody>
          <a:bodyPr/>
          <a:lstStyle/>
          <a:p>
            <a:r>
              <a:rPr lang="en-US" sz="4000" dirty="0">
                <a:effectLst/>
              </a:rPr>
              <a:t>Functions of the Brain</a:t>
            </a:r>
            <a:endParaRPr lang="en-US" sz="3200" dirty="0">
              <a:effectLst/>
            </a:endParaRPr>
          </a:p>
        </p:txBody>
      </p:sp>
      <p:sp>
        <p:nvSpPr>
          <p:cNvPr id="3" name="Content Placeholder 2"/>
          <p:cNvSpPr>
            <a:spLocks noGrp="1"/>
          </p:cNvSpPr>
          <p:nvPr>
            <p:ph sz="half" idx="1"/>
          </p:nvPr>
        </p:nvSpPr>
        <p:spPr>
          <a:xfrm>
            <a:off x="262890" y="1771650"/>
            <a:ext cx="4457700" cy="4308793"/>
          </a:xfrm>
        </p:spPr>
        <p:txBody>
          <a:bodyPr>
            <a:normAutofit/>
          </a:bodyPr>
          <a:lstStyle/>
          <a:p>
            <a:pPr marL="0" indent="0">
              <a:spcBef>
                <a:spcPts val="0"/>
              </a:spcBef>
              <a:buNone/>
            </a:pPr>
            <a:r>
              <a:rPr lang="en-US" b="1" u="sng" dirty="0">
                <a:effectLst/>
              </a:rPr>
              <a:t>Lower Brain:</a:t>
            </a:r>
          </a:p>
          <a:p>
            <a:pPr>
              <a:spcBef>
                <a:spcPts val="0"/>
              </a:spcBef>
            </a:pPr>
            <a:r>
              <a:rPr lang="en-US" sz="1600" dirty="0">
                <a:solidFill>
                  <a:schemeClr val="bg2"/>
                </a:solidFill>
                <a:effectLst/>
              </a:rPr>
              <a:t>Brainstem</a:t>
            </a:r>
          </a:p>
          <a:p>
            <a:pPr>
              <a:spcBef>
                <a:spcPts val="0"/>
              </a:spcBef>
            </a:pPr>
            <a:r>
              <a:rPr lang="en-US" sz="1600" dirty="0">
                <a:solidFill>
                  <a:schemeClr val="bg2"/>
                </a:solidFill>
                <a:effectLst/>
              </a:rPr>
              <a:t>Limbic system: amygdala, hippocampus</a:t>
            </a:r>
          </a:p>
          <a:p>
            <a:pPr marL="0" indent="0">
              <a:spcBef>
                <a:spcPts val="0"/>
              </a:spcBef>
              <a:buNone/>
            </a:pPr>
            <a:endParaRPr lang="en-US" b="1" u="sng" dirty="0">
              <a:effectLst/>
            </a:endParaRPr>
          </a:p>
          <a:p>
            <a:pPr>
              <a:spcBef>
                <a:spcPts val="0"/>
              </a:spcBef>
            </a:pPr>
            <a:r>
              <a:rPr lang="en-US" dirty="0">
                <a:effectLst/>
              </a:rPr>
              <a:t>Breathing and heart rate</a:t>
            </a:r>
          </a:p>
          <a:p>
            <a:pPr>
              <a:spcBef>
                <a:spcPts val="0"/>
              </a:spcBef>
            </a:pPr>
            <a:r>
              <a:rPr lang="en-US" dirty="0">
                <a:effectLst/>
              </a:rPr>
              <a:t>Protective instincts and reflexes</a:t>
            </a:r>
          </a:p>
          <a:p>
            <a:pPr>
              <a:spcBef>
                <a:spcPts val="0"/>
              </a:spcBef>
            </a:pPr>
            <a:r>
              <a:rPr lang="en-US" dirty="0">
                <a:effectLst/>
              </a:rPr>
              <a:t>Emotions: fear, anger, anxiety</a:t>
            </a:r>
          </a:p>
          <a:p>
            <a:pPr>
              <a:spcBef>
                <a:spcPts val="0"/>
              </a:spcBef>
            </a:pPr>
            <a:endParaRPr lang="en-US" dirty="0"/>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1D039ACA-D740-4F28-B768-28002F1DC100}"/>
              </a:ext>
            </a:extLst>
          </p:cNvPr>
          <p:cNvSpPr>
            <a:spLocks noGrp="1"/>
          </p:cNvSpPr>
          <p:nvPr>
            <p:ph sz="half" idx="2"/>
          </p:nvPr>
        </p:nvSpPr>
        <p:spPr>
          <a:xfrm>
            <a:off x="4796790" y="1828800"/>
            <a:ext cx="3981449" cy="4297363"/>
          </a:xfrm>
        </p:spPr>
        <p:txBody>
          <a:bodyPr/>
          <a:lstStyle/>
          <a:p>
            <a:pPr marL="0" indent="0">
              <a:spcBef>
                <a:spcPts val="0"/>
              </a:spcBef>
              <a:buNone/>
            </a:pPr>
            <a:r>
              <a:rPr lang="en-US" b="1" u="sng" dirty="0">
                <a:effectLst/>
              </a:rPr>
              <a:t>Upper Brain: </a:t>
            </a:r>
          </a:p>
          <a:p>
            <a:pPr>
              <a:spcBef>
                <a:spcPts val="0"/>
              </a:spcBef>
            </a:pPr>
            <a:r>
              <a:rPr lang="en-US" sz="1600" dirty="0">
                <a:solidFill>
                  <a:schemeClr val="bg2"/>
                </a:solidFill>
                <a:effectLst/>
              </a:rPr>
              <a:t>Cerebral Cortex, Prefrontal Cortex</a:t>
            </a:r>
            <a:endParaRPr lang="en-US" sz="1600" i="1" dirty="0">
              <a:solidFill>
                <a:schemeClr val="bg2"/>
              </a:solidFill>
              <a:effectLst/>
            </a:endParaRPr>
          </a:p>
          <a:p>
            <a:pPr>
              <a:spcBef>
                <a:spcPts val="0"/>
              </a:spcBef>
            </a:pPr>
            <a:endParaRPr lang="en-US" dirty="0">
              <a:effectLst/>
            </a:endParaRPr>
          </a:p>
          <a:p>
            <a:pPr>
              <a:spcBef>
                <a:spcPts val="0"/>
              </a:spcBef>
            </a:pPr>
            <a:r>
              <a:rPr lang="en-US" dirty="0">
                <a:effectLst/>
              </a:rPr>
              <a:t>Organized thoughts</a:t>
            </a:r>
          </a:p>
          <a:p>
            <a:pPr>
              <a:spcBef>
                <a:spcPts val="0"/>
              </a:spcBef>
            </a:pPr>
            <a:r>
              <a:rPr lang="en-US" dirty="0">
                <a:effectLst/>
              </a:rPr>
              <a:t>Learning</a:t>
            </a:r>
          </a:p>
          <a:p>
            <a:pPr>
              <a:spcBef>
                <a:spcPts val="0"/>
              </a:spcBef>
            </a:pPr>
            <a:r>
              <a:rPr lang="en-US" dirty="0">
                <a:effectLst/>
              </a:rPr>
              <a:t>Planning</a:t>
            </a:r>
          </a:p>
          <a:p>
            <a:pPr>
              <a:spcBef>
                <a:spcPts val="0"/>
              </a:spcBef>
            </a:pPr>
            <a:r>
              <a:rPr lang="en-US" dirty="0">
                <a:effectLst/>
              </a:rPr>
              <a:t>Concentration </a:t>
            </a:r>
          </a:p>
          <a:p>
            <a:endParaRPr lang="en-US" dirty="0"/>
          </a:p>
        </p:txBody>
      </p:sp>
      <p:pic>
        <p:nvPicPr>
          <p:cNvPr id="7" name="Content Placeholder 8">
            <a:extLst>
              <a:ext uri="{FF2B5EF4-FFF2-40B4-BE49-F238E27FC236}">
                <a16:creationId xmlns:a16="http://schemas.microsoft.com/office/drawing/2014/main" id="{CE3585F0-28C3-4E0A-94B3-9293538F26E1}"/>
              </a:ext>
            </a:extLst>
          </p:cNvPr>
          <p:cNvPicPr>
            <a:picLocks noChangeAspect="1"/>
          </p:cNvPicPr>
          <p:nvPr/>
        </p:nvPicPr>
        <p:blipFill>
          <a:blip r:embed="rId3"/>
          <a:stretch>
            <a:fillRect/>
          </a:stretch>
        </p:blipFill>
        <p:spPr>
          <a:xfrm>
            <a:off x="6341341" y="4229100"/>
            <a:ext cx="892345" cy="1808147"/>
          </a:xfrm>
          <a:prstGeom prst="rect">
            <a:avLst/>
          </a:prstGeom>
        </p:spPr>
      </p:pic>
      <p:pic>
        <p:nvPicPr>
          <p:cNvPr id="8" name="Content Placeholder 9">
            <a:extLst>
              <a:ext uri="{FF2B5EF4-FFF2-40B4-BE49-F238E27FC236}">
                <a16:creationId xmlns:a16="http://schemas.microsoft.com/office/drawing/2014/main" id="{65AF4E6F-5922-43A2-8F40-D9CD82841AF0}"/>
              </a:ext>
            </a:extLst>
          </p:cNvPr>
          <p:cNvPicPr>
            <a:picLocks noChangeAspect="1"/>
          </p:cNvPicPr>
          <p:nvPr/>
        </p:nvPicPr>
        <p:blipFill>
          <a:blip r:embed="rId4"/>
          <a:stretch>
            <a:fillRect/>
          </a:stretch>
        </p:blipFill>
        <p:spPr>
          <a:xfrm>
            <a:off x="2058469" y="4224030"/>
            <a:ext cx="866541" cy="1813217"/>
          </a:xfrm>
          <a:prstGeom prst="rect">
            <a:avLst/>
          </a:prstGeom>
        </p:spPr>
      </p:pic>
    </p:spTree>
    <p:extLst>
      <p:ext uri="{BB962C8B-B14F-4D97-AF65-F5344CB8AC3E}">
        <p14:creationId xmlns:p14="http://schemas.microsoft.com/office/powerpoint/2010/main" val="1054524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4000" dirty="0"/>
              <a:t>What Does a Flipped Lid Look Like?</a:t>
            </a:r>
          </a:p>
        </p:txBody>
      </p:sp>
      <p:sp>
        <p:nvSpPr>
          <p:cNvPr id="10" name="Content Placeholder 9"/>
          <p:cNvSpPr>
            <a:spLocks noGrp="1"/>
          </p:cNvSpPr>
          <p:nvPr>
            <p:ph sz="half" idx="1"/>
          </p:nvPr>
        </p:nvSpPr>
        <p:spPr>
          <a:xfrm>
            <a:off x="284638" y="1828801"/>
            <a:ext cx="4341178" cy="1950720"/>
          </a:xfrm>
        </p:spPr>
        <p:txBody>
          <a:bodyPr>
            <a:normAutofit/>
          </a:bodyPr>
          <a:lstStyle/>
          <a:p>
            <a:pPr marL="0" indent="0">
              <a:buNone/>
            </a:pPr>
            <a:r>
              <a:rPr lang="en-US" b="1" dirty="0"/>
              <a:t>Lower brain becomes overactive</a:t>
            </a:r>
          </a:p>
          <a:p>
            <a:pPr lvl="1">
              <a:buFont typeface="Wingdings" panose="05000000000000000000" pitchFamily="2" charset="2"/>
              <a:buChar char="Ø"/>
            </a:pPr>
            <a:r>
              <a:rPr lang="en-US" i="1" dirty="0"/>
              <a:t>Fight: </a:t>
            </a:r>
            <a:r>
              <a:rPr lang="en-US" dirty="0"/>
              <a:t>anger, temper</a:t>
            </a:r>
          </a:p>
          <a:p>
            <a:pPr lvl="1">
              <a:buFont typeface="Wingdings" panose="05000000000000000000" pitchFamily="2" charset="2"/>
              <a:buChar char="Ø"/>
            </a:pPr>
            <a:r>
              <a:rPr lang="en-US" i="1" dirty="0"/>
              <a:t>Flight: </a:t>
            </a:r>
            <a:r>
              <a:rPr lang="en-US" dirty="0"/>
              <a:t>distracted, hyperactive, worried</a:t>
            </a:r>
          </a:p>
          <a:p>
            <a:pPr lvl="1">
              <a:buFont typeface="Wingdings" panose="05000000000000000000" pitchFamily="2" charset="2"/>
              <a:buChar char="Ø"/>
            </a:pPr>
            <a:r>
              <a:rPr lang="en-US" i="1" dirty="0"/>
              <a:t>Freeze: </a:t>
            </a:r>
            <a:r>
              <a:rPr lang="en-US" dirty="0"/>
              <a:t>withdrawn, overly compliant</a:t>
            </a:r>
          </a:p>
          <a:p>
            <a:pPr marL="577850" lvl="2" indent="0">
              <a:buNone/>
            </a:pPr>
            <a:endParaRPr lang="en-US" dirty="0"/>
          </a:p>
          <a:p>
            <a:endParaRPr lang="en-US" dirty="0"/>
          </a:p>
          <a:p>
            <a:pPr marL="0" indent="0">
              <a:buNone/>
            </a:pPr>
            <a:endParaRPr lang="en-US" dirty="0"/>
          </a:p>
        </p:txBody>
      </p:sp>
      <p:sp>
        <p:nvSpPr>
          <p:cNvPr id="11" name="Content Placeholder 10"/>
          <p:cNvSpPr>
            <a:spLocks noGrp="1"/>
          </p:cNvSpPr>
          <p:nvPr>
            <p:ph sz="half" idx="2"/>
          </p:nvPr>
        </p:nvSpPr>
        <p:spPr>
          <a:xfrm>
            <a:off x="4625817" y="1828800"/>
            <a:ext cx="3737134" cy="4297363"/>
          </a:xfrm>
        </p:spPr>
        <p:txBody>
          <a:bodyPr>
            <a:normAutofit/>
          </a:bodyPr>
          <a:lstStyle/>
          <a:p>
            <a:pPr marL="0" indent="0">
              <a:buNone/>
            </a:pPr>
            <a:r>
              <a:rPr lang="en-US" dirty="0"/>
              <a:t>In a child:</a:t>
            </a:r>
          </a:p>
          <a:p>
            <a:pPr marL="0" indent="0">
              <a:buNone/>
            </a:pPr>
            <a:endParaRPr lang="en-US" dirty="0"/>
          </a:p>
          <a:p>
            <a:pPr marL="0" indent="0">
              <a:buNone/>
            </a:pPr>
            <a:endParaRPr lang="en-US" dirty="0"/>
          </a:p>
          <a:p>
            <a:pPr marL="0" indent="0">
              <a:buNone/>
            </a:pPr>
            <a:endParaRPr lang="en-US" dirty="0"/>
          </a:p>
          <a:p>
            <a:pPr marL="0" indent="0">
              <a:spcBef>
                <a:spcPts val="600"/>
              </a:spcBef>
              <a:buNone/>
            </a:pPr>
            <a:r>
              <a:rPr lang="en-US" dirty="0"/>
              <a:t>In a Trauma Survivor:</a:t>
            </a:r>
          </a:p>
          <a:p>
            <a:pPr marL="0" indent="0">
              <a:buNone/>
            </a:pPr>
            <a:endParaRPr lang="en-US" dirty="0"/>
          </a:p>
        </p:txBody>
      </p:sp>
      <p:pic>
        <p:nvPicPr>
          <p:cNvPr id="4" name="Picture 3">
            <a:extLst>
              <a:ext uri="{FF2B5EF4-FFF2-40B4-BE49-F238E27FC236}">
                <a16:creationId xmlns:a16="http://schemas.microsoft.com/office/drawing/2014/main" id="{6F94B8B5-8FD5-4DE9-9DDC-C8A74502C658}"/>
              </a:ext>
            </a:extLst>
          </p:cNvPr>
          <p:cNvPicPr>
            <a:picLocks noChangeAspect="1"/>
          </p:cNvPicPr>
          <p:nvPr/>
        </p:nvPicPr>
        <p:blipFill>
          <a:blip r:embed="rId3"/>
          <a:stretch>
            <a:fillRect/>
          </a:stretch>
        </p:blipFill>
        <p:spPr>
          <a:xfrm>
            <a:off x="6339840" y="1828799"/>
            <a:ext cx="2140262" cy="1743917"/>
          </a:xfrm>
          <a:prstGeom prst="rect">
            <a:avLst/>
          </a:prstGeom>
        </p:spPr>
      </p:pic>
      <p:sp>
        <p:nvSpPr>
          <p:cNvPr id="8" name="Content Placeholder 9">
            <a:extLst>
              <a:ext uri="{FF2B5EF4-FFF2-40B4-BE49-F238E27FC236}">
                <a16:creationId xmlns:a16="http://schemas.microsoft.com/office/drawing/2014/main" id="{CD2CB338-85EF-43D4-8804-A6CD9C1600D4}"/>
              </a:ext>
            </a:extLst>
          </p:cNvPr>
          <p:cNvSpPr txBox="1">
            <a:spLocks/>
          </p:cNvSpPr>
          <p:nvPr/>
        </p:nvSpPr>
        <p:spPr>
          <a:xfrm>
            <a:off x="10761663" y="-304642"/>
            <a:ext cx="3857625" cy="4297363"/>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Calisto MT" pitchFamily="18" charset="0"/>
              <a:buChar char="•"/>
              <a:defRPr sz="2000" kern="1200" baseline="0">
                <a:solidFill>
                  <a:schemeClr val="accent6">
                    <a:lumMod val="50000"/>
                  </a:schemeClr>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1800" kern="1200" baseline="0">
                <a:solidFill>
                  <a:schemeClr val="accent6">
                    <a:lumMod val="50000"/>
                  </a:schemeClr>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1800" kern="1200" baseline="0">
                <a:solidFill>
                  <a:schemeClr val="accent6">
                    <a:lumMod val="50000"/>
                  </a:schemeClr>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baseline="0">
                <a:solidFill>
                  <a:schemeClr val="accent6">
                    <a:lumMod val="50000"/>
                  </a:schemeClr>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baseline="0">
                <a:solidFill>
                  <a:schemeClr val="accent6">
                    <a:lumMod val="50000"/>
                  </a:schemeClr>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a:solidFill>
                  <a:schemeClr val="bg2"/>
                </a:solidFill>
                <a:effectLst>
                  <a:outerShdw blurRad="63500" dir="2700000" algn="tl" rotWithShape="0">
                    <a:schemeClr val="tx1">
                      <a:alpha val="40000"/>
                    </a:schemeClr>
                  </a:outerShdw>
                </a:effectLst>
                <a:latin typeface="+mn-lt"/>
                <a:ea typeface="+mn-ea"/>
                <a:cs typeface="+mn-cs"/>
              </a:defRPr>
            </a:lvl9pPr>
          </a:lstStyle>
          <a:p>
            <a:pPr marL="282575" lvl="1" indent="0">
              <a:buFont typeface="Calisto MT" pitchFamily="18" charset="0"/>
              <a:buNone/>
            </a:pPr>
            <a:endParaRPr lang="en-US" dirty="0"/>
          </a:p>
          <a:p>
            <a:endParaRPr lang="en-US" dirty="0"/>
          </a:p>
          <a:p>
            <a:pPr marL="0" indent="0">
              <a:buFont typeface="Calisto MT" pitchFamily="18" charset="0"/>
              <a:buNone/>
            </a:pPr>
            <a:endParaRPr lang="en-US" dirty="0"/>
          </a:p>
        </p:txBody>
      </p:sp>
      <p:pic>
        <p:nvPicPr>
          <p:cNvPr id="7" name="Picture 2" descr="New Parent Connections | Stillwater Area Public Schools - Minnesota">
            <a:extLst>
              <a:ext uri="{FF2B5EF4-FFF2-40B4-BE49-F238E27FC236}">
                <a16:creationId xmlns:a16="http://schemas.microsoft.com/office/drawing/2014/main" id="{B65E94E1-7E1C-4CCA-857B-1AE84E1AC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840" y="4236215"/>
            <a:ext cx="3275694" cy="217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806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22F21-BB64-48D8-AE5A-F570C49E3B80}"/>
              </a:ext>
            </a:extLst>
          </p:cNvPr>
          <p:cNvSpPr>
            <a:spLocks noGrp="1"/>
          </p:cNvSpPr>
          <p:nvPr>
            <p:ph type="title"/>
          </p:nvPr>
        </p:nvSpPr>
        <p:spPr/>
        <p:txBody>
          <a:bodyPr/>
          <a:lstStyle/>
          <a:p>
            <a:r>
              <a:rPr lang="en-US" sz="2800" dirty="0"/>
              <a:t>Coping</a:t>
            </a:r>
            <a:br>
              <a:rPr lang="en-US" dirty="0"/>
            </a:br>
            <a:r>
              <a:rPr lang="en-US" sz="4000" dirty="0"/>
              <a:t>De-Escalation: </a:t>
            </a:r>
            <a:r>
              <a:rPr lang="en-US" sz="4000" dirty="0" err="1"/>
              <a:t>Todders</a:t>
            </a:r>
            <a:endParaRPr lang="en-US" sz="4000" dirty="0"/>
          </a:p>
        </p:txBody>
      </p:sp>
      <p:sp>
        <p:nvSpPr>
          <p:cNvPr id="10" name="Content Placeholder 9">
            <a:extLst>
              <a:ext uri="{FF2B5EF4-FFF2-40B4-BE49-F238E27FC236}">
                <a16:creationId xmlns:a16="http://schemas.microsoft.com/office/drawing/2014/main" id="{E810B9DB-93CD-4954-9428-9D7A65C84ABA}"/>
              </a:ext>
            </a:extLst>
          </p:cNvPr>
          <p:cNvSpPr>
            <a:spLocks noGrp="1"/>
          </p:cNvSpPr>
          <p:nvPr>
            <p:ph sz="half" idx="1"/>
          </p:nvPr>
        </p:nvSpPr>
        <p:spPr>
          <a:xfrm>
            <a:off x="779463" y="1859280"/>
            <a:ext cx="3566160" cy="4297363"/>
          </a:xfrm>
        </p:spPr>
        <p:txBody>
          <a:bodyPr/>
          <a:lstStyle/>
          <a:p>
            <a:pPr marL="0" indent="0">
              <a:buNone/>
            </a:pPr>
            <a:r>
              <a:rPr lang="en-US" dirty="0"/>
              <a:t>Attunement</a:t>
            </a:r>
          </a:p>
          <a:p>
            <a:pPr marL="0" indent="0">
              <a:buNone/>
            </a:pPr>
            <a:endParaRPr lang="en-US" dirty="0"/>
          </a:p>
          <a:p>
            <a:pPr marL="0" indent="0">
              <a:buNone/>
            </a:pPr>
            <a:endParaRPr lang="en-US" dirty="0"/>
          </a:p>
          <a:p>
            <a:pPr marL="0" indent="0">
              <a:buNone/>
            </a:pPr>
            <a:r>
              <a:rPr lang="en-US" dirty="0"/>
              <a:t>Distraction</a:t>
            </a:r>
          </a:p>
          <a:p>
            <a:pPr marL="0" indent="0">
              <a:buNone/>
            </a:pPr>
            <a:endParaRPr lang="en-US" dirty="0"/>
          </a:p>
          <a:p>
            <a:pPr marL="0" indent="0">
              <a:buNone/>
            </a:pPr>
            <a:endParaRPr lang="en-US" dirty="0"/>
          </a:p>
          <a:p>
            <a:pPr marL="0" indent="0">
              <a:buNone/>
            </a:pPr>
            <a:r>
              <a:rPr lang="en-US" dirty="0"/>
              <a:t>“Cool Down” Location</a:t>
            </a:r>
          </a:p>
        </p:txBody>
      </p:sp>
      <p:sp>
        <p:nvSpPr>
          <p:cNvPr id="5" name="Slide Number Placeholder 4">
            <a:extLst>
              <a:ext uri="{FF2B5EF4-FFF2-40B4-BE49-F238E27FC236}">
                <a16:creationId xmlns:a16="http://schemas.microsoft.com/office/drawing/2014/main" id="{BB005950-90E6-430A-96E0-E7B29A73CF9E}"/>
              </a:ext>
            </a:extLst>
          </p:cNvPr>
          <p:cNvSpPr>
            <a:spLocks noGrp="1"/>
          </p:cNvSpPr>
          <p:nvPr>
            <p:ph type="sldNum" sz="quarter" idx="12"/>
          </p:nvPr>
        </p:nvSpPr>
        <p:spPr/>
        <p:txBody>
          <a:bodyPr/>
          <a:lstStyle/>
          <a:p>
            <a:fld id="{EB93AA0E-B8D9-2F44-91B9-5D12320D67A6}" type="slidenum">
              <a:rPr lang="en-US" smtClean="0"/>
              <a:t>62</a:t>
            </a:fld>
            <a:endParaRPr lang="en-US" dirty="0"/>
          </a:p>
        </p:txBody>
      </p:sp>
      <p:sp>
        <p:nvSpPr>
          <p:cNvPr id="13" name="Rectangle 12">
            <a:extLst>
              <a:ext uri="{FF2B5EF4-FFF2-40B4-BE49-F238E27FC236}">
                <a16:creationId xmlns:a16="http://schemas.microsoft.com/office/drawing/2014/main" id="{A6531805-B3F6-41AF-96C0-2DB4682CBC01}"/>
              </a:ext>
            </a:extLst>
          </p:cNvPr>
          <p:cNvSpPr/>
          <p:nvPr/>
        </p:nvSpPr>
        <p:spPr>
          <a:xfrm>
            <a:off x="6543309" y="2308765"/>
            <a:ext cx="1557093" cy="369332"/>
          </a:xfrm>
          <a:prstGeom prst="rect">
            <a:avLst/>
          </a:prstGeom>
        </p:spPr>
        <p:txBody>
          <a:bodyPr wrap="none">
            <a:spAutoFit/>
          </a:bodyPr>
          <a:lstStyle/>
          <a:p>
            <a:r>
              <a:rPr lang="en-US" dirty="0"/>
              <a:t>“I understand"</a:t>
            </a:r>
          </a:p>
        </p:txBody>
      </p:sp>
      <p:pic>
        <p:nvPicPr>
          <p:cNvPr id="19" name="Content Placeholder 18">
            <a:extLst>
              <a:ext uri="{FF2B5EF4-FFF2-40B4-BE49-F238E27FC236}">
                <a16:creationId xmlns:a16="http://schemas.microsoft.com/office/drawing/2014/main" id="{307931CB-4380-4E30-B3EC-47A7472C1F34}"/>
              </a:ext>
            </a:extLst>
          </p:cNvPr>
          <p:cNvPicPr>
            <a:picLocks noGrp="1" noChangeAspect="1"/>
          </p:cNvPicPr>
          <p:nvPr>
            <p:ph sz="half" idx="2"/>
          </p:nvPr>
        </p:nvPicPr>
        <p:blipFill>
          <a:blip r:embed="rId3"/>
          <a:stretch>
            <a:fillRect/>
          </a:stretch>
        </p:blipFill>
        <p:spPr>
          <a:xfrm>
            <a:off x="3755696" y="1859280"/>
            <a:ext cx="2085365" cy="1388257"/>
          </a:xfrm>
        </p:spPr>
      </p:pic>
      <p:pic>
        <p:nvPicPr>
          <p:cNvPr id="6" name="Picture 5">
            <a:extLst>
              <a:ext uri="{FF2B5EF4-FFF2-40B4-BE49-F238E27FC236}">
                <a16:creationId xmlns:a16="http://schemas.microsoft.com/office/drawing/2014/main" id="{83C503E4-0106-4642-953C-980663210E7A}"/>
              </a:ext>
            </a:extLst>
          </p:cNvPr>
          <p:cNvPicPr>
            <a:picLocks noChangeAspect="1"/>
          </p:cNvPicPr>
          <p:nvPr/>
        </p:nvPicPr>
        <p:blipFill>
          <a:blip r:embed="rId4"/>
          <a:stretch>
            <a:fillRect/>
          </a:stretch>
        </p:blipFill>
        <p:spPr>
          <a:xfrm>
            <a:off x="4798378" y="3429000"/>
            <a:ext cx="1924751" cy="1283167"/>
          </a:xfrm>
          <a:prstGeom prst="rect">
            <a:avLst/>
          </a:prstGeom>
        </p:spPr>
      </p:pic>
      <p:pic>
        <p:nvPicPr>
          <p:cNvPr id="8" name="Picture 7">
            <a:extLst>
              <a:ext uri="{FF2B5EF4-FFF2-40B4-BE49-F238E27FC236}">
                <a16:creationId xmlns:a16="http://schemas.microsoft.com/office/drawing/2014/main" id="{C092355C-733D-4838-9996-F89E90A52AC6}"/>
              </a:ext>
            </a:extLst>
          </p:cNvPr>
          <p:cNvPicPr>
            <a:picLocks noChangeAspect="1"/>
          </p:cNvPicPr>
          <p:nvPr/>
        </p:nvPicPr>
        <p:blipFill>
          <a:blip r:embed="rId5"/>
          <a:stretch>
            <a:fillRect/>
          </a:stretch>
        </p:blipFill>
        <p:spPr>
          <a:xfrm>
            <a:off x="5841061" y="5098698"/>
            <a:ext cx="1924751" cy="1257652"/>
          </a:xfrm>
          <a:prstGeom prst="rect">
            <a:avLst/>
          </a:prstGeom>
        </p:spPr>
      </p:pic>
      <p:sp>
        <p:nvSpPr>
          <p:cNvPr id="9" name="Rectangle 8">
            <a:extLst>
              <a:ext uri="{FF2B5EF4-FFF2-40B4-BE49-F238E27FC236}">
                <a16:creationId xmlns:a16="http://schemas.microsoft.com/office/drawing/2014/main" id="{041D47D0-1965-4ED3-8B3F-70643383B719}"/>
              </a:ext>
            </a:extLst>
          </p:cNvPr>
          <p:cNvSpPr/>
          <p:nvPr/>
        </p:nvSpPr>
        <p:spPr>
          <a:xfrm>
            <a:off x="6723129" y="3885917"/>
            <a:ext cx="1582484" cy="369332"/>
          </a:xfrm>
          <a:prstGeom prst="rect">
            <a:avLst/>
          </a:prstGeom>
        </p:spPr>
        <p:txBody>
          <a:bodyPr wrap="none">
            <a:spAutoFit/>
          </a:bodyPr>
          <a:lstStyle/>
          <a:p>
            <a:pPr marL="628650" lvl="1" indent="-171450">
              <a:buFont typeface="Arial" panose="020B0604020202020204" pitchFamily="34" charset="0"/>
              <a:buChar char="•"/>
            </a:pPr>
            <a:r>
              <a:rPr lang="en-US" b="1" dirty="0"/>
              <a:t>Bubbles</a:t>
            </a:r>
          </a:p>
        </p:txBody>
      </p:sp>
    </p:spTree>
    <p:extLst>
      <p:ext uri="{BB962C8B-B14F-4D97-AF65-F5344CB8AC3E}">
        <p14:creationId xmlns:p14="http://schemas.microsoft.com/office/powerpoint/2010/main" val="22251936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22F21-BB64-48D8-AE5A-F570C49E3B80}"/>
              </a:ext>
            </a:extLst>
          </p:cNvPr>
          <p:cNvSpPr>
            <a:spLocks noGrp="1"/>
          </p:cNvSpPr>
          <p:nvPr>
            <p:ph type="title"/>
          </p:nvPr>
        </p:nvSpPr>
        <p:spPr/>
        <p:txBody>
          <a:bodyPr/>
          <a:lstStyle/>
          <a:p>
            <a:r>
              <a:rPr lang="en-US" sz="2800" dirty="0"/>
              <a:t>Coping</a:t>
            </a:r>
            <a:br>
              <a:rPr lang="en-US" dirty="0"/>
            </a:br>
            <a:r>
              <a:rPr lang="en-US" sz="3200" dirty="0"/>
              <a:t>De-Escalation: Adults and Older Children</a:t>
            </a:r>
          </a:p>
        </p:txBody>
      </p:sp>
      <p:sp>
        <p:nvSpPr>
          <p:cNvPr id="10" name="Content Placeholder 9">
            <a:extLst>
              <a:ext uri="{FF2B5EF4-FFF2-40B4-BE49-F238E27FC236}">
                <a16:creationId xmlns:a16="http://schemas.microsoft.com/office/drawing/2014/main" id="{E810B9DB-93CD-4954-9428-9D7A65C84ABA}"/>
              </a:ext>
            </a:extLst>
          </p:cNvPr>
          <p:cNvSpPr>
            <a:spLocks noGrp="1"/>
          </p:cNvSpPr>
          <p:nvPr>
            <p:ph sz="half" idx="1"/>
          </p:nvPr>
        </p:nvSpPr>
        <p:spPr>
          <a:xfrm>
            <a:off x="779463" y="1897261"/>
            <a:ext cx="3566160" cy="4228902"/>
          </a:xfrm>
        </p:spPr>
        <p:txBody>
          <a:bodyPr>
            <a:normAutofit fontScale="25000" lnSpcReduction="20000"/>
          </a:bodyPr>
          <a:lstStyle/>
          <a:p>
            <a:pPr marL="0" indent="0">
              <a:buNone/>
            </a:pPr>
            <a:r>
              <a:rPr lang="en-US" sz="9600" dirty="0"/>
              <a:t>Breathing Exercises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9600" dirty="0"/>
              <a:t>Grounding Exercises</a:t>
            </a:r>
          </a:p>
        </p:txBody>
      </p:sp>
      <p:sp>
        <p:nvSpPr>
          <p:cNvPr id="5" name="Slide Number Placeholder 4">
            <a:extLst>
              <a:ext uri="{FF2B5EF4-FFF2-40B4-BE49-F238E27FC236}">
                <a16:creationId xmlns:a16="http://schemas.microsoft.com/office/drawing/2014/main" id="{BB005950-90E6-430A-96E0-E7B29A73CF9E}"/>
              </a:ext>
            </a:extLst>
          </p:cNvPr>
          <p:cNvSpPr>
            <a:spLocks noGrp="1"/>
          </p:cNvSpPr>
          <p:nvPr>
            <p:ph type="sldNum" sz="quarter" idx="12"/>
          </p:nvPr>
        </p:nvSpPr>
        <p:spPr/>
        <p:txBody>
          <a:bodyPr/>
          <a:lstStyle/>
          <a:p>
            <a:fld id="{EB93AA0E-B8D9-2F44-91B9-5D12320D67A6}" type="slidenum">
              <a:rPr lang="en-US" smtClean="0"/>
              <a:t>63</a:t>
            </a:fld>
            <a:endParaRPr lang="en-US" dirty="0"/>
          </a:p>
        </p:txBody>
      </p:sp>
      <p:pic>
        <p:nvPicPr>
          <p:cNvPr id="14" name="Content Placeholder 8">
            <a:extLst>
              <a:ext uri="{FF2B5EF4-FFF2-40B4-BE49-F238E27FC236}">
                <a16:creationId xmlns:a16="http://schemas.microsoft.com/office/drawing/2014/main" id="{00AA21E5-9134-47CD-88F9-B786F5C4BE5E}"/>
              </a:ext>
            </a:extLst>
          </p:cNvPr>
          <p:cNvPicPr>
            <a:picLocks noChangeAspect="1"/>
          </p:cNvPicPr>
          <p:nvPr/>
        </p:nvPicPr>
        <p:blipFill>
          <a:blip r:embed="rId3"/>
          <a:stretch>
            <a:fillRect/>
          </a:stretch>
        </p:blipFill>
        <p:spPr>
          <a:xfrm>
            <a:off x="3953520" y="2309353"/>
            <a:ext cx="2521356" cy="983258"/>
          </a:xfrm>
          <a:prstGeom prst="rect">
            <a:avLst/>
          </a:prstGeom>
        </p:spPr>
      </p:pic>
      <p:pic>
        <p:nvPicPr>
          <p:cNvPr id="15" name="Picture 14">
            <a:extLst>
              <a:ext uri="{FF2B5EF4-FFF2-40B4-BE49-F238E27FC236}">
                <a16:creationId xmlns:a16="http://schemas.microsoft.com/office/drawing/2014/main" id="{35AD2E52-1BC5-40C7-9FDF-0E794E6A7622}"/>
              </a:ext>
            </a:extLst>
          </p:cNvPr>
          <p:cNvPicPr>
            <a:picLocks noChangeAspect="1"/>
          </p:cNvPicPr>
          <p:nvPr/>
        </p:nvPicPr>
        <p:blipFill>
          <a:blip r:embed="rId4"/>
          <a:stretch>
            <a:fillRect/>
          </a:stretch>
        </p:blipFill>
        <p:spPr>
          <a:xfrm>
            <a:off x="5214198" y="4011712"/>
            <a:ext cx="2129253" cy="2129253"/>
          </a:xfrm>
          <a:prstGeom prst="rect">
            <a:avLst/>
          </a:prstGeom>
        </p:spPr>
      </p:pic>
      <p:sp>
        <p:nvSpPr>
          <p:cNvPr id="6" name="Content Placeholder 5">
            <a:extLst>
              <a:ext uri="{FF2B5EF4-FFF2-40B4-BE49-F238E27FC236}">
                <a16:creationId xmlns:a16="http://schemas.microsoft.com/office/drawing/2014/main" id="{BDAD46E9-A0A1-4F6B-9F4C-FE4FD9386CC6}"/>
              </a:ext>
            </a:extLst>
          </p:cNvPr>
          <p:cNvSpPr>
            <a:spLocks noGrp="1"/>
          </p:cNvSpPr>
          <p:nvPr>
            <p:ph sz="half" idx="2"/>
          </p:nvPr>
        </p:nvSpPr>
        <p:spPr>
          <a:xfrm>
            <a:off x="6736080" y="6272319"/>
            <a:ext cx="1600200" cy="168062"/>
          </a:xfrm>
        </p:spPr>
        <p:txBody>
          <a:bodyPr>
            <a:normAutofit fontScale="25000" lnSpcReduction="20000"/>
          </a:bodyPr>
          <a:lstStyle/>
          <a:p>
            <a:endParaRPr lang="en-US" dirty="0"/>
          </a:p>
        </p:txBody>
      </p:sp>
      <p:pic>
        <p:nvPicPr>
          <p:cNvPr id="12" name="Picture 11">
            <a:extLst>
              <a:ext uri="{FF2B5EF4-FFF2-40B4-BE49-F238E27FC236}">
                <a16:creationId xmlns:a16="http://schemas.microsoft.com/office/drawing/2014/main" id="{4147F919-1CBB-43B4-A8FE-C6D2E9F53387}"/>
              </a:ext>
            </a:extLst>
          </p:cNvPr>
          <p:cNvPicPr>
            <a:picLocks noChangeAspect="1"/>
          </p:cNvPicPr>
          <p:nvPr/>
        </p:nvPicPr>
        <p:blipFill>
          <a:blip r:embed="rId5"/>
          <a:stretch>
            <a:fillRect/>
          </a:stretch>
        </p:blipFill>
        <p:spPr>
          <a:xfrm>
            <a:off x="7264718" y="2329666"/>
            <a:ext cx="1071562" cy="1114959"/>
          </a:xfrm>
          <a:prstGeom prst="rect">
            <a:avLst/>
          </a:prstGeom>
        </p:spPr>
      </p:pic>
    </p:spTree>
    <p:extLst>
      <p:ext uri="{BB962C8B-B14F-4D97-AF65-F5344CB8AC3E}">
        <p14:creationId xmlns:p14="http://schemas.microsoft.com/office/powerpoint/2010/main" val="41613113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2CAB90-E31C-4D6F-980B-52151B894775}"/>
              </a:ext>
            </a:extLst>
          </p:cNvPr>
          <p:cNvSpPr>
            <a:spLocks noGrp="1"/>
          </p:cNvSpPr>
          <p:nvPr>
            <p:ph type="title"/>
          </p:nvPr>
        </p:nvSpPr>
        <p:spPr/>
        <p:txBody>
          <a:bodyPr/>
          <a:lstStyle/>
          <a:p>
            <a:r>
              <a:rPr lang="en-US" sz="4400" dirty="0">
                <a:effectLst/>
              </a:rPr>
              <a:t>One More Target? </a:t>
            </a:r>
          </a:p>
        </p:txBody>
      </p:sp>
      <p:sp>
        <p:nvSpPr>
          <p:cNvPr id="6" name="Content Placeholder 5">
            <a:extLst>
              <a:ext uri="{FF2B5EF4-FFF2-40B4-BE49-F238E27FC236}">
                <a16:creationId xmlns:a16="http://schemas.microsoft.com/office/drawing/2014/main" id="{668C82DA-41C7-4E3C-ADE2-E83FE4CA73A8}"/>
              </a:ext>
            </a:extLst>
          </p:cNvPr>
          <p:cNvSpPr>
            <a:spLocks noGrp="1"/>
          </p:cNvSpPr>
          <p:nvPr>
            <p:ph sz="half" idx="1"/>
          </p:nvPr>
        </p:nvSpPr>
        <p:spPr>
          <a:xfrm>
            <a:off x="1283109" y="2987041"/>
            <a:ext cx="6872749" cy="3251528"/>
          </a:xfrm>
        </p:spPr>
        <p:txBody>
          <a:bodyPr>
            <a:normAutofit fontScale="25000" lnSpcReduction="20000"/>
          </a:bodyPr>
          <a:lstStyle/>
          <a:p>
            <a:pPr marL="0" indent="-12700">
              <a:buNone/>
            </a:pPr>
            <a:r>
              <a:rPr lang="en-US" sz="8000" b="1" u="sng" dirty="0">
                <a:solidFill>
                  <a:schemeClr val="tx2"/>
                </a:solidFill>
                <a:effectLst/>
              </a:rPr>
              <a:t>Evidence-basis for Preventing Burnout in Health Care Workers:</a:t>
            </a:r>
          </a:p>
          <a:p>
            <a:r>
              <a:rPr lang="en-US" sz="8000" dirty="0">
                <a:solidFill>
                  <a:schemeClr val="tx2"/>
                </a:solidFill>
                <a:effectLst/>
              </a:rPr>
              <a:t>Recall the transitive property from math class:</a:t>
            </a:r>
          </a:p>
          <a:p>
            <a:pPr lvl="1"/>
            <a:r>
              <a:rPr lang="en-US" sz="8000" dirty="0">
                <a:solidFill>
                  <a:schemeClr val="tx2"/>
                </a:solidFill>
                <a:effectLst/>
              </a:rPr>
              <a:t>If A &gt; B, and B &gt; C, then A &gt; C</a:t>
            </a:r>
          </a:p>
          <a:p>
            <a:pPr marL="0" indent="0">
              <a:buNone/>
            </a:pPr>
            <a:r>
              <a:rPr lang="en-US" sz="8000" u="sng" dirty="0">
                <a:solidFill>
                  <a:schemeClr val="tx2"/>
                </a:solidFill>
                <a:effectLst/>
              </a:rPr>
              <a:t>Studies have shown:</a:t>
            </a:r>
          </a:p>
          <a:p>
            <a:r>
              <a:rPr lang="en-US" sz="8000" dirty="0">
                <a:solidFill>
                  <a:schemeClr val="tx2"/>
                </a:solidFill>
                <a:effectLst/>
              </a:rPr>
              <a:t>Teaching Resilience </a:t>
            </a:r>
            <a:r>
              <a:rPr lang="en-US" sz="8000" dirty="0">
                <a:solidFill>
                  <a:schemeClr val="tx2"/>
                </a:solidFill>
                <a:effectLst/>
                <a:sym typeface="Wingdings" panose="05000000000000000000" pitchFamily="2" charset="2"/>
              </a:rPr>
              <a:t> Builds Resilience</a:t>
            </a:r>
          </a:p>
          <a:p>
            <a:r>
              <a:rPr lang="en-US" sz="8000" dirty="0">
                <a:solidFill>
                  <a:schemeClr val="tx2"/>
                </a:solidFill>
                <a:effectLst/>
                <a:sym typeface="Wingdings" panose="05000000000000000000" pitchFamily="2" charset="2"/>
              </a:rPr>
              <a:t>Building Resilience  Prevents Burnout</a:t>
            </a:r>
          </a:p>
          <a:p>
            <a:r>
              <a:rPr lang="en-US" sz="8000" dirty="0">
                <a:solidFill>
                  <a:schemeClr val="tx2"/>
                </a:solidFill>
                <a:effectLst/>
                <a:sym typeface="Wingdings" panose="05000000000000000000" pitchFamily="2" charset="2"/>
              </a:rPr>
              <a:t>Therefore:  </a:t>
            </a:r>
            <a:r>
              <a:rPr lang="en-US" sz="8000" b="1" dirty="0">
                <a:solidFill>
                  <a:schemeClr val="tx2"/>
                </a:solidFill>
                <a:effectLst/>
                <a:sym typeface="Wingdings" panose="05000000000000000000" pitchFamily="2" charset="2"/>
              </a:rPr>
              <a:t>Teaching Resilience  Prevents Burnout</a:t>
            </a:r>
          </a:p>
          <a:p>
            <a:endParaRPr lang="en-US" sz="7200" dirty="0">
              <a:solidFill>
                <a:schemeClr val="tx2"/>
              </a:solidFill>
              <a:effectLst/>
              <a:sym typeface="Wingdings" panose="05000000000000000000" pitchFamily="2" charset="2"/>
            </a:endParaRPr>
          </a:p>
          <a:p>
            <a:pPr algn="r"/>
            <a:endParaRPr lang="en-US" dirty="0">
              <a:solidFill>
                <a:schemeClr val="tx2"/>
              </a:solidFill>
              <a:effectLst/>
            </a:endParaRPr>
          </a:p>
        </p:txBody>
      </p:sp>
      <p:pic>
        <p:nvPicPr>
          <p:cNvPr id="14" name="Content Placeholder 13" descr="A close up of a logo&#10;&#10;Description generated with high confidence">
            <a:extLst>
              <a:ext uri="{FF2B5EF4-FFF2-40B4-BE49-F238E27FC236}">
                <a16:creationId xmlns:a16="http://schemas.microsoft.com/office/drawing/2014/main" id="{A8130679-431F-4D9D-ADED-72155FD0C8D9}"/>
              </a:ext>
            </a:extLst>
          </p:cNvPr>
          <p:cNvPicPr>
            <a:picLocks noGrp="1" noChangeAspect="1"/>
          </p:cNvPicPr>
          <p:nvPr>
            <p:ph sz="half" idx="2"/>
          </p:nvPr>
        </p:nvPicPr>
        <p:blipFill>
          <a:blip r:embed="rId3"/>
          <a:stretch>
            <a:fillRect/>
          </a:stretch>
        </p:blipFill>
        <p:spPr>
          <a:xfrm>
            <a:off x="3172568" y="1605641"/>
            <a:ext cx="2420512" cy="1239774"/>
          </a:xfrm>
        </p:spPr>
      </p:pic>
      <p:sp>
        <p:nvSpPr>
          <p:cNvPr id="4" name="Slide Number Placeholder 3">
            <a:extLst>
              <a:ext uri="{FF2B5EF4-FFF2-40B4-BE49-F238E27FC236}">
                <a16:creationId xmlns:a16="http://schemas.microsoft.com/office/drawing/2014/main" id="{7F21070C-D686-45E5-8051-13154AE4323C}"/>
              </a:ext>
            </a:extLst>
          </p:cNvPr>
          <p:cNvSpPr>
            <a:spLocks noGrp="1"/>
          </p:cNvSpPr>
          <p:nvPr>
            <p:ph type="sldNum" sz="quarter" idx="12"/>
          </p:nvPr>
        </p:nvSpPr>
        <p:spPr/>
        <p:txBody>
          <a:bodyPr/>
          <a:lstStyle/>
          <a:p>
            <a:fld id="{EB93AA0E-B8D9-2F44-91B9-5D12320D67A6}" type="slidenum">
              <a:rPr lang="en-US" smtClean="0"/>
              <a:t>64</a:t>
            </a:fld>
            <a:endParaRPr lang="en-US" dirty="0"/>
          </a:p>
        </p:txBody>
      </p:sp>
    </p:spTree>
    <p:extLst>
      <p:ext uri="{BB962C8B-B14F-4D97-AF65-F5344CB8AC3E}">
        <p14:creationId xmlns:p14="http://schemas.microsoft.com/office/powerpoint/2010/main" val="31139729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B66739-831D-4301-8D46-D2CBC90DD0A6}"/>
              </a:ext>
            </a:extLst>
          </p:cNvPr>
          <p:cNvSpPr>
            <a:spLocks noGrp="1"/>
          </p:cNvSpPr>
          <p:nvPr>
            <p:ph type="title"/>
          </p:nvPr>
        </p:nvSpPr>
        <p:spPr>
          <a:xfrm>
            <a:off x="301752" y="273049"/>
            <a:ext cx="3962400" cy="1690221"/>
          </a:xfrm>
        </p:spPr>
        <p:txBody>
          <a:bodyPr anchor="b">
            <a:normAutofit/>
          </a:bodyPr>
          <a:lstStyle/>
          <a:p>
            <a:r>
              <a:rPr lang="en-US" sz="3300" dirty="0"/>
              <a:t>Opportunities for More Learning About Resilience-Building</a:t>
            </a:r>
          </a:p>
        </p:txBody>
      </p:sp>
      <p:pic>
        <p:nvPicPr>
          <p:cNvPr id="7" name="Content Placeholder 7">
            <a:extLst>
              <a:ext uri="{FF2B5EF4-FFF2-40B4-BE49-F238E27FC236}">
                <a16:creationId xmlns:a16="http://schemas.microsoft.com/office/drawing/2014/main" id="{D05898BE-48C0-4EAB-B2F3-FED5F5067844}"/>
              </a:ext>
            </a:extLst>
          </p:cNvPr>
          <p:cNvPicPr>
            <a:picLocks noGrp="1" noChangeAspect="1"/>
          </p:cNvPicPr>
          <p:nvPr>
            <p:ph idx="1"/>
          </p:nvPr>
        </p:nvPicPr>
        <p:blipFill>
          <a:blip r:embed="rId3"/>
          <a:stretch>
            <a:fillRect/>
          </a:stretch>
        </p:blipFill>
        <p:spPr>
          <a:xfrm>
            <a:off x="4879850" y="631132"/>
            <a:ext cx="6067552" cy="5595735"/>
          </a:xfrm>
          <a:noFill/>
        </p:spPr>
      </p:pic>
      <p:sp>
        <p:nvSpPr>
          <p:cNvPr id="6" name="Content Placeholder 5">
            <a:extLst>
              <a:ext uri="{FF2B5EF4-FFF2-40B4-BE49-F238E27FC236}">
                <a16:creationId xmlns:a16="http://schemas.microsoft.com/office/drawing/2014/main" id="{CCB07D7E-CAA4-4981-9742-283A8E502CF0}"/>
              </a:ext>
            </a:extLst>
          </p:cNvPr>
          <p:cNvSpPr>
            <a:spLocks noGrp="1"/>
          </p:cNvSpPr>
          <p:nvPr>
            <p:ph type="body" sz="half" idx="2"/>
          </p:nvPr>
        </p:nvSpPr>
        <p:spPr>
          <a:xfrm>
            <a:off x="301752" y="1975104"/>
            <a:ext cx="3962400" cy="3200401"/>
          </a:xfrm>
        </p:spPr>
        <p:txBody>
          <a:bodyPr anchor="t">
            <a:normAutofit/>
          </a:bodyPr>
          <a:lstStyle/>
          <a:p>
            <a:pPr marL="0" indent="0">
              <a:spcBef>
                <a:spcPts val="600"/>
              </a:spcBef>
              <a:buNone/>
            </a:pPr>
            <a:r>
              <a:rPr lang="en-US" dirty="0">
                <a:effectLst/>
              </a:rPr>
              <a:t>For Educators and Community Workers:</a:t>
            </a:r>
          </a:p>
          <a:p>
            <a:pPr marL="0" indent="0">
              <a:spcBef>
                <a:spcPts val="600"/>
              </a:spcBef>
              <a:buNone/>
            </a:pPr>
            <a:endParaRPr lang="en-US" dirty="0">
              <a:effectLst/>
            </a:endParaRPr>
          </a:p>
          <a:p>
            <a:pPr marL="0" indent="0">
              <a:spcBef>
                <a:spcPts val="600"/>
              </a:spcBef>
              <a:buNone/>
            </a:pPr>
            <a:r>
              <a:rPr lang="en-US" sz="4000" dirty="0">
                <a:solidFill>
                  <a:schemeClr val="accent1"/>
                </a:solidFill>
                <a:effectLst/>
              </a:rPr>
              <a:t>Beyond Blue</a:t>
            </a:r>
          </a:p>
          <a:p>
            <a:pPr marL="0" indent="0">
              <a:spcBef>
                <a:spcPts val="600"/>
              </a:spcBef>
              <a:buNone/>
            </a:pPr>
            <a:endParaRPr lang="en-US" sz="4000" dirty="0">
              <a:effectLst/>
            </a:endParaRPr>
          </a:p>
          <a:p>
            <a:r>
              <a:rPr lang="en-US" dirty="0">
                <a:effectLst/>
                <a:hlinkClick r:id="rId4">
                  <a:extLst>
                    <a:ext uri="{A12FA001-AC4F-418D-AE19-62706E023703}">
                      <ahyp:hlinkClr xmlns:ahyp="http://schemas.microsoft.com/office/drawing/2018/hyperlinkcolor" val="tx"/>
                    </a:ext>
                  </a:extLst>
                </a:hlinkClick>
              </a:rPr>
              <a:t>https://resources.beyondblue.org.au/prism/file?token=BL/1810_A</a:t>
            </a:r>
            <a:endParaRPr lang="en-US" dirty="0">
              <a:effectLst/>
            </a:endParaRPr>
          </a:p>
          <a:p>
            <a:pPr marL="0" indent="0">
              <a:spcBef>
                <a:spcPts val="600"/>
              </a:spcBef>
              <a:buNone/>
            </a:pPr>
            <a:endParaRPr lang="en-US" dirty="0">
              <a:effectLst/>
            </a:endParaRPr>
          </a:p>
          <a:p>
            <a:endParaRPr lang="en-US" dirty="0"/>
          </a:p>
        </p:txBody>
      </p:sp>
      <p:sp>
        <p:nvSpPr>
          <p:cNvPr id="12" name="Slide Number Placeholder 4">
            <a:extLst>
              <a:ext uri="{FF2B5EF4-FFF2-40B4-BE49-F238E27FC236}">
                <a16:creationId xmlns:a16="http://schemas.microsoft.com/office/drawing/2014/main" id="{CFE0FAA1-3637-4FFF-980A-3797402D7E2B}"/>
              </a:ext>
            </a:extLst>
          </p:cNvPr>
          <p:cNvSpPr>
            <a:spLocks noGrp="1"/>
          </p:cNvSpPr>
          <p:nvPr>
            <p:ph type="sldNum" sz="quarter" idx="12"/>
          </p:nvPr>
        </p:nvSpPr>
        <p:spPr>
          <a:xfrm>
            <a:off x="8362950" y="6356350"/>
            <a:ext cx="609600" cy="365125"/>
          </a:xfrm>
        </p:spPr>
        <p:txBody>
          <a:bodyPr/>
          <a:lstStyle/>
          <a:p>
            <a:pPr>
              <a:spcAft>
                <a:spcPts val="600"/>
              </a:spcAft>
            </a:pPr>
            <a:fld id="{EB93AA0E-B8D9-2F44-91B9-5D12320D67A6}" type="slidenum">
              <a:rPr lang="en-US" smtClean="0"/>
              <a:pPr>
                <a:spcAft>
                  <a:spcPts val="600"/>
                </a:spcAft>
              </a:pPr>
              <a:t>65</a:t>
            </a:fld>
            <a:endParaRPr lang="en-US"/>
          </a:p>
        </p:txBody>
      </p:sp>
    </p:spTree>
    <p:extLst>
      <p:ext uri="{BB962C8B-B14F-4D97-AF65-F5344CB8AC3E}">
        <p14:creationId xmlns:p14="http://schemas.microsoft.com/office/powerpoint/2010/main" val="515900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B66739-831D-4301-8D46-D2CBC90DD0A6}"/>
              </a:ext>
            </a:extLst>
          </p:cNvPr>
          <p:cNvSpPr>
            <a:spLocks noGrp="1"/>
          </p:cNvSpPr>
          <p:nvPr>
            <p:ph type="title"/>
          </p:nvPr>
        </p:nvSpPr>
        <p:spPr>
          <a:xfrm>
            <a:off x="301752" y="456638"/>
            <a:ext cx="3962400" cy="1690221"/>
          </a:xfrm>
        </p:spPr>
        <p:txBody>
          <a:bodyPr/>
          <a:lstStyle/>
          <a:p>
            <a:r>
              <a:rPr lang="en-US" sz="3200" dirty="0"/>
              <a:t>Opportunities for More Learning About Resilience-Building</a:t>
            </a:r>
          </a:p>
        </p:txBody>
      </p:sp>
      <p:sp>
        <p:nvSpPr>
          <p:cNvPr id="6" name="Content Placeholder 5">
            <a:extLst>
              <a:ext uri="{FF2B5EF4-FFF2-40B4-BE49-F238E27FC236}">
                <a16:creationId xmlns:a16="http://schemas.microsoft.com/office/drawing/2014/main" id="{CCB07D7E-CAA4-4981-9742-283A8E502CF0}"/>
              </a:ext>
            </a:extLst>
          </p:cNvPr>
          <p:cNvSpPr>
            <a:spLocks noGrp="1"/>
          </p:cNvSpPr>
          <p:nvPr>
            <p:ph idx="1"/>
          </p:nvPr>
        </p:nvSpPr>
        <p:spPr>
          <a:xfrm>
            <a:off x="4572001" y="1238250"/>
            <a:ext cx="4572000" cy="4887913"/>
          </a:xfrm>
        </p:spPr>
        <p:txBody>
          <a:bodyPr>
            <a:normAutofit/>
          </a:bodyPr>
          <a:lstStyle/>
          <a:p>
            <a:pPr marL="282575" lvl="1" indent="0">
              <a:spcBef>
                <a:spcPts val="0"/>
              </a:spcBef>
              <a:buNone/>
            </a:pPr>
            <a:r>
              <a:rPr lang="en-US" sz="2000" b="1" i="0" dirty="0">
                <a:solidFill>
                  <a:schemeClr val="accent5">
                    <a:lumMod val="75000"/>
                  </a:schemeClr>
                </a:solidFill>
                <a:effectLst/>
                <a:latin typeface="Calibri" panose="020F0502020204030204" pitchFamily="34" charset="0"/>
              </a:rPr>
              <a:t>Resilience in Children: </a:t>
            </a:r>
          </a:p>
          <a:p>
            <a:pPr marL="282575" lvl="1" indent="0">
              <a:spcBef>
                <a:spcPts val="0"/>
              </a:spcBef>
              <a:buNone/>
            </a:pPr>
            <a:r>
              <a:rPr lang="en-US" sz="2000" b="1" i="0" dirty="0">
                <a:solidFill>
                  <a:schemeClr val="accent5">
                    <a:lumMod val="75000"/>
                  </a:schemeClr>
                </a:solidFill>
                <a:effectLst/>
                <a:latin typeface="Calibri" panose="020F0502020204030204" pitchFamily="34" charset="0"/>
              </a:rPr>
              <a:t>Developmental Perspectives.  </a:t>
            </a:r>
          </a:p>
          <a:p>
            <a:pPr marL="282575" lvl="1" indent="0">
              <a:spcBef>
                <a:spcPts val="0"/>
              </a:spcBef>
              <a:buNone/>
            </a:pPr>
            <a:r>
              <a:rPr lang="en-US" sz="2000" i="0" dirty="0" err="1">
                <a:solidFill>
                  <a:schemeClr val="accent5">
                    <a:lumMod val="75000"/>
                  </a:schemeClr>
                </a:solidFill>
                <a:effectLst/>
                <a:latin typeface="Calibri" panose="020F0502020204030204" pitchFamily="34" charset="0"/>
              </a:rPr>
              <a:t>Masten</a:t>
            </a:r>
            <a:r>
              <a:rPr lang="en-US" sz="2000" i="0" dirty="0">
                <a:solidFill>
                  <a:schemeClr val="accent5">
                    <a:lumMod val="75000"/>
                  </a:schemeClr>
                </a:solidFill>
                <a:effectLst/>
                <a:latin typeface="Calibri" panose="020F0502020204030204" pitchFamily="34" charset="0"/>
              </a:rPr>
              <a:t> and Barnes. </a:t>
            </a:r>
          </a:p>
          <a:p>
            <a:pPr marL="282575" lvl="1" indent="0">
              <a:spcBef>
                <a:spcPts val="0"/>
              </a:spcBef>
              <a:buNone/>
            </a:pPr>
            <a:r>
              <a:rPr lang="en-US" sz="2000" i="0" dirty="0">
                <a:solidFill>
                  <a:schemeClr val="accent5">
                    <a:lumMod val="75000"/>
                  </a:schemeClr>
                </a:solidFill>
                <a:effectLst/>
                <a:latin typeface="Calibri" panose="020F0502020204030204" pitchFamily="34" charset="0"/>
              </a:rPr>
              <a:t>July 2018 </a:t>
            </a:r>
          </a:p>
          <a:p>
            <a:pPr marL="625475" lvl="1" indent="-342900"/>
            <a:endParaRPr lang="en-US" sz="2000" i="0" dirty="0">
              <a:solidFill>
                <a:schemeClr val="accent5">
                  <a:lumMod val="75000"/>
                </a:schemeClr>
              </a:solidFill>
              <a:effectLst/>
              <a:latin typeface="Calibri" panose="020F0502020204030204" pitchFamily="34" charset="0"/>
            </a:endParaRPr>
          </a:p>
          <a:p>
            <a:pPr marL="282575" lvl="1" indent="0">
              <a:spcBef>
                <a:spcPts val="0"/>
              </a:spcBef>
              <a:buNone/>
            </a:pPr>
            <a:r>
              <a:rPr lang="en-US" sz="2000" b="1" i="0" dirty="0">
                <a:solidFill>
                  <a:schemeClr val="accent5">
                    <a:lumMod val="75000"/>
                  </a:schemeClr>
                </a:solidFill>
                <a:effectLst/>
                <a:latin typeface="Calibri" panose="020F0502020204030204" pitchFamily="34" charset="0"/>
              </a:rPr>
              <a:t>Modifiable Resilience Factors to Childhood Adversity for Clinical Pediatric Practice. </a:t>
            </a:r>
          </a:p>
          <a:p>
            <a:pPr marL="282575" lvl="1" indent="0">
              <a:spcBef>
                <a:spcPts val="0"/>
              </a:spcBef>
              <a:buNone/>
            </a:pPr>
            <a:r>
              <a:rPr lang="en-US" sz="2000" i="0" dirty="0">
                <a:solidFill>
                  <a:schemeClr val="accent5">
                    <a:lumMod val="75000"/>
                  </a:schemeClr>
                </a:solidFill>
                <a:effectLst/>
                <a:latin typeface="Calibri" panose="020F0502020204030204" pitchFamily="34" charset="0"/>
              </a:rPr>
              <a:t>Traub and Boynton-Jarrett. </a:t>
            </a:r>
          </a:p>
          <a:p>
            <a:pPr marL="282575" lvl="1" indent="0">
              <a:spcBef>
                <a:spcPts val="0"/>
              </a:spcBef>
              <a:buNone/>
            </a:pPr>
            <a:r>
              <a:rPr lang="en-US" sz="2000" i="0" dirty="0">
                <a:solidFill>
                  <a:schemeClr val="accent5">
                    <a:lumMod val="75000"/>
                  </a:schemeClr>
                </a:solidFill>
                <a:effectLst/>
                <a:latin typeface="Calibri" panose="020F0502020204030204" pitchFamily="34" charset="0"/>
              </a:rPr>
              <a:t>November 2016</a:t>
            </a:r>
            <a:r>
              <a:rPr lang="en-US" sz="2000" b="1" i="0" dirty="0">
                <a:solidFill>
                  <a:schemeClr val="accent5">
                    <a:lumMod val="75000"/>
                  </a:schemeClr>
                </a:solidFill>
                <a:effectLst/>
                <a:latin typeface="Calibri" panose="020F0502020204030204" pitchFamily="34" charset="0"/>
              </a:rPr>
              <a:t>.</a:t>
            </a:r>
          </a:p>
          <a:p>
            <a:pPr marL="625475" lvl="1" indent="-342900"/>
            <a:endParaRPr lang="en-US" sz="1800" b="1"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ext Placeholder 1">
            <a:extLst>
              <a:ext uri="{FF2B5EF4-FFF2-40B4-BE49-F238E27FC236}">
                <a16:creationId xmlns:a16="http://schemas.microsoft.com/office/drawing/2014/main" id="{F4C355D1-0B91-49D4-B349-E5B7F5A5150A}"/>
              </a:ext>
            </a:extLst>
          </p:cNvPr>
          <p:cNvSpPr>
            <a:spLocks noGrp="1"/>
          </p:cNvSpPr>
          <p:nvPr>
            <p:ph type="body" sz="half" idx="2"/>
          </p:nvPr>
        </p:nvSpPr>
        <p:spPr>
          <a:xfrm>
            <a:off x="301752" y="3199606"/>
            <a:ext cx="3962400" cy="1690221"/>
          </a:xfrm>
        </p:spPr>
        <p:txBody>
          <a:bodyPr>
            <a:normAutofit/>
          </a:bodyPr>
          <a:lstStyle/>
          <a:p>
            <a:r>
              <a:rPr lang="en-US" sz="3200" dirty="0">
                <a:solidFill>
                  <a:schemeClr val="accent1"/>
                </a:solidFill>
              </a:rPr>
              <a:t>Resilience Review Articles</a:t>
            </a:r>
          </a:p>
        </p:txBody>
      </p:sp>
    </p:spTree>
    <p:extLst>
      <p:ext uri="{BB962C8B-B14F-4D97-AF65-F5344CB8AC3E}">
        <p14:creationId xmlns:p14="http://schemas.microsoft.com/office/powerpoint/2010/main" val="3880207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B66739-831D-4301-8D46-D2CBC90DD0A6}"/>
              </a:ext>
            </a:extLst>
          </p:cNvPr>
          <p:cNvSpPr>
            <a:spLocks noGrp="1"/>
          </p:cNvSpPr>
          <p:nvPr>
            <p:ph type="title"/>
          </p:nvPr>
        </p:nvSpPr>
        <p:spPr>
          <a:xfrm>
            <a:off x="301752" y="456638"/>
            <a:ext cx="3962400" cy="1690221"/>
          </a:xfrm>
        </p:spPr>
        <p:txBody>
          <a:bodyPr/>
          <a:lstStyle/>
          <a:p>
            <a:r>
              <a:rPr lang="en-US" sz="3200" dirty="0"/>
              <a:t>Opportunities for More Learning About Resilience-Building</a:t>
            </a:r>
          </a:p>
        </p:txBody>
      </p:sp>
      <p:sp>
        <p:nvSpPr>
          <p:cNvPr id="6" name="Content Placeholder 5">
            <a:extLst>
              <a:ext uri="{FF2B5EF4-FFF2-40B4-BE49-F238E27FC236}">
                <a16:creationId xmlns:a16="http://schemas.microsoft.com/office/drawing/2014/main" id="{CCB07D7E-CAA4-4981-9742-283A8E502CF0}"/>
              </a:ext>
            </a:extLst>
          </p:cNvPr>
          <p:cNvSpPr>
            <a:spLocks noGrp="1"/>
          </p:cNvSpPr>
          <p:nvPr>
            <p:ph idx="1"/>
          </p:nvPr>
        </p:nvSpPr>
        <p:spPr/>
        <p:txBody>
          <a:bodyPr>
            <a:normAutofit/>
          </a:bodyPr>
          <a:lstStyle/>
          <a:p>
            <a:pPr marL="625475" lvl="1" indent="-342900"/>
            <a:endParaRPr lang="en-US" sz="1800" b="1"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endParaRPr>
          </a:p>
          <a:p>
            <a:pPr marL="282575" lvl="1" indent="0" fontAlgn="base">
              <a:spcBef>
                <a:spcPts val="0"/>
              </a:spcBef>
              <a:buNone/>
            </a:pPr>
            <a:r>
              <a:rPr lang="en-US" sz="2000" b="1" i="1" u="none" strike="noStrike" dirty="0">
                <a:solidFill>
                  <a:schemeClr val="tx1"/>
                </a:solidFill>
                <a:effectLst/>
                <a:latin typeface="Calibri" panose="020F0502020204030204" pitchFamily="34" charset="0"/>
              </a:rPr>
              <a:t>Positive Childhood Experiences and Adult Mental and Relational Health</a:t>
            </a:r>
            <a:r>
              <a:rPr lang="en-US" sz="2000" b="1" i="0" dirty="0">
                <a:solidFill>
                  <a:schemeClr val="tx1"/>
                </a:solidFill>
                <a:effectLst/>
                <a:latin typeface="Calibri" panose="020F0502020204030204" pitchFamily="34" charset="0"/>
              </a:rPr>
              <a:t>​</a:t>
            </a:r>
            <a:br>
              <a:rPr lang="en-US" sz="2000" b="1" i="0" dirty="0">
                <a:solidFill>
                  <a:schemeClr val="accent5">
                    <a:lumMod val="75000"/>
                  </a:schemeClr>
                </a:solidFill>
                <a:effectLst/>
                <a:latin typeface="Calibri" panose="020F0502020204030204" pitchFamily="34" charset="0"/>
              </a:rPr>
            </a:br>
            <a:r>
              <a:rPr lang="en-US" sz="1600" b="0" i="0" u="none" strike="noStrike" dirty="0">
                <a:solidFill>
                  <a:schemeClr val="accent5">
                    <a:lumMod val="75000"/>
                  </a:schemeClr>
                </a:solidFill>
                <a:effectLst/>
                <a:latin typeface="Calibri" panose="020F0502020204030204" pitchFamily="34" charset="0"/>
              </a:rPr>
              <a:t>Bethell, et al:</a:t>
            </a:r>
            <a:r>
              <a:rPr lang="en-US" sz="1600" b="0" i="1" u="none" strike="noStrike" dirty="0">
                <a:solidFill>
                  <a:schemeClr val="accent5">
                    <a:lumMod val="75000"/>
                  </a:schemeClr>
                </a:solidFill>
                <a:effectLst/>
                <a:latin typeface="Calibri" panose="020F0502020204030204" pitchFamily="34" charset="0"/>
              </a:rPr>
              <a:t> JAMA Pediatrics. September 9,2019</a:t>
            </a:r>
            <a:endParaRPr lang="en-US" sz="1600" b="0" i="0" dirty="0">
              <a:solidFill>
                <a:schemeClr val="accent5">
                  <a:lumMod val="75000"/>
                </a:schemeClr>
              </a:solidFill>
              <a:effectLst/>
              <a:latin typeface="Segoe UI" panose="020B0502040204020203" pitchFamily="34" charset="0"/>
            </a:endParaRPr>
          </a:p>
          <a:p>
            <a:pPr marL="282575" lvl="1" indent="0" fontAlgn="base">
              <a:spcBef>
                <a:spcPts val="0"/>
              </a:spcBef>
              <a:buNone/>
            </a:pPr>
            <a:endParaRPr lang="en-US" sz="2000" b="1" i="1" u="none" strike="noStrike" dirty="0">
              <a:solidFill>
                <a:schemeClr val="tx1"/>
              </a:solidFill>
              <a:effectLst/>
              <a:latin typeface="Calibri" panose="020F0502020204030204" pitchFamily="34" charset="0"/>
            </a:endParaRPr>
          </a:p>
          <a:p>
            <a:pPr marL="282575" lvl="1" indent="0" fontAlgn="base">
              <a:spcBef>
                <a:spcPts val="0"/>
              </a:spcBef>
              <a:buNone/>
            </a:pPr>
            <a:r>
              <a:rPr lang="en-US" sz="2000" b="1" i="1" u="none" strike="noStrike" dirty="0">
                <a:solidFill>
                  <a:schemeClr val="tx1"/>
                </a:solidFill>
                <a:effectLst/>
                <a:latin typeface="Calibri" panose="020F0502020204030204" pitchFamily="34" charset="0"/>
              </a:rPr>
              <a:t>Benevolent Childhood Experiences (BCEs) in Homeless Parents</a:t>
            </a:r>
            <a:r>
              <a:rPr lang="en-US" sz="2000" b="1" i="0" dirty="0">
                <a:solidFill>
                  <a:schemeClr val="tx1"/>
                </a:solidFill>
                <a:effectLst/>
                <a:latin typeface="Calibri" panose="020F0502020204030204" pitchFamily="34" charset="0"/>
              </a:rPr>
              <a:t>​</a:t>
            </a:r>
            <a:br>
              <a:rPr lang="en-US" sz="2000" b="0" i="0" dirty="0">
                <a:solidFill>
                  <a:schemeClr val="accent5">
                    <a:lumMod val="75000"/>
                  </a:schemeClr>
                </a:solidFill>
                <a:effectLst/>
                <a:latin typeface="Calibri" panose="020F0502020204030204" pitchFamily="34" charset="0"/>
              </a:rPr>
            </a:br>
            <a:r>
              <a:rPr lang="en-US" sz="1600" b="0" i="0" u="none" strike="noStrike" dirty="0">
                <a:solidFill>
                  <a:schemeClr val="accent5">
                    <a:lumMod val="75000"/>
                  </a:schemeClr>
                </a:solidFill>
                <a:effectLst/>
                <a:latin typeface="Calibri" panose="020F0502020204030204" pitchFamily="34" charset="0"/>
              </a:rPr>
              <a:t>Merrick, Narayan, </a:t>
            </a:r>
            <a:r>
              <a:rPr lang="en-US" sz="1600" b="0" i="0" u="none" strike="noStrike" dirty="0" err="1">
                <a:solidFill>
                  <a:schemeClr val="accent5">
                    <a:lumMod val="75000"/>
                  </a:schemeClr>
                </a:solidFill>
                <a:effectLst/>
                <a:latin typeface="Calibri" panose="020F0502020204030204" pitchFamily="34" charset="0"/>
              </a:rPr>
              <a:t>Masten</a:t>
            </a:r>
            <a:r>
              <a:rPr lang="en-US" sz="1600" b="0" i="0" u="none" strike="noStrike" dirty="0">
                <a:solidFill>
                  <a:schemeClr val="accent5">
                    <a:lumMod val="75000"/>
                  </a:schemeClr>
                </a:solidFill>
                <a:effectLst/>
                <a:latin typeface="Calibri" panose="020F0502020204030204" pitchFamily="34" charset="0"/>
              </a:rPr>
              <a:t>, </a:t>
            </a:r>
            <a:r>
              <a:rPr lang="en-US" sz="1600" b="0" i="1" u="none" strike="noStrike" dirty="0">
                <a:solidFill>
                  <a:schemeClr val="accent5">
                    <a:lumMod val="75000"/>
                  </a:schemeClr>
                </a:solidFill>
                <a:effectLst/>
                <a:latin typeface="Calibri" panose="020F0502020204030204" pitchFamily="34" charset="0"/>
              </a:rPr>
              <a:t>J Fam Psychol</a:t>
            </a:r>
            <a:r>
              <a:rPr lang="en-US" sz="1600" b="0" i="0" u="none" strike="noStrike" dirty="0">
                <a:solidFill>
                  <a:schemeClr val="accent5">
                    <a:lumMod val="75000"/>
                  </a:schemeClr>
                </a:solidFill>
                <a:effectLst/>
                <a:latin typeface="Calibri" panose="020F0502020204030204" pitchFamily="34" charset="0"/>
              </a:rPr>
              <a:t>. June, 2019</a:t>
            </a:r>
            <a:r>
              <a:rPr lang="en-US" sz="1600" b="0" i="0" dirty="0">
                <a:solidFill>
                  <a:schemeClr val="accent5">
                    <a:lumMod val="75000"/>
                  </a:schemeClr>
                </a:solidFill>
                <a:effectLst/>
                <a:latin typeface="Calibri" panose="020F0502020204030204" pitchFamily="34" charset="0"/>
              </a:rPr>
              <a:t>​</a:t>
            </a:r>
          </a:p>
          <a:p>
            <a:pPr lvl="1" fontAlgn="base"/>
            <a:endParaRPr lang="en-US" sz="2000" b="0" i="0" dirty="0">
              <a:solidFill>
                <a:schemeClr val="accent5">
                  <a:lumMod val="75000"/>
                </a:schemeClr>
              </a:solidFill>
              <a:effectLst/>
              <a:latin typeface="Segoe UI" panose="020B0502040204020203" pitchFamily="34" charset="0"/>
            </a:endParaRPr>
          </a:p>
          <a:p>
            <a:pPr marL="282575" lvl="1" indent="0" fontAlgn="base">
              <a:spcBef>
                <a:spcPts val="0"/>
              </a:spcBef>
              <a:buNone/>
            </a:pPr>
            <a:r>
              <a:rPr lang="en-US" sz="2000" b="1" i="1" u="none" strike="noStrike" dirty="0">
                <a:solidFill>
                  <a:schemeClr val="tx1"/>
                </a:solidFill>
                <a:effectLst/>
                <a:latin typeface="Calibri" panose="020F0502020204030204" pitchFamily="34" charset="0"/>
              </a:rPr>
              <a:t>ACEs and Counter-ACEs: How Positive and Negative Childhood Experiences Influence Adult Health.</a:t>
            </a:r>
            <a:r>
              <a:rPr lang="en-US" sz="2000" b="1" i="0" dirty="0">
                <a:solidFill>
                  <a:schemeClr val="tx1"/>
                </a:solidFill>
                <a:effectLst/>
                <a:latin typeface="Calibri" panose="020F0502020204030204" pitchFamily="34" charset="0"/>
              </a:rPr>
              <a:t>​ </a:t>
            </a:r>
          </a:p>
          <a:p>
            <a:pPr marL="282575" lvl="1" indent="0" fontAlgn="base">
              <a:spcBef>
                <a:spcPts val="0"/>
              </a:spcBef>
              <a:buNone/>
            </a:pPr>
            <a:r>
              <a:rPr lang="en-US" sz="1600" i="0" u="none" strike="noStrike" dirty="0">
                <a:solidFill>
                  <a:schemeClr val="accent5">
                    <a:lumMod val="75000"/>
                  </a:schemeClr>
                </a:solidFill>
                <a:effectLst/>
                <a:latin typeface="Calibri" panose="020F0502020204030204" pitchFamily="34" charset="0"/>
              </a:rPr>
              <a:t>Crandall PhD</a:t>
            </a:r>
            <a:r>
              <a:rPr lang="en-US" sz="1600" b="0" i="0" u="none" strike="noStrike" dirty="0">
                <a:solidFill>
                  <a:schemeClr val="accent5">
                    <a:lumMod val="75000"/>
                  </a:schemeClr>
                </a:solidFill>
                <a:effectLst/>
                <a:latin typeface="Calibri" panose="020F0502020204030204" pitchFamily="34" charset="0"/>
              </a:rPr>
              <a:t>, </a:t>
            </a:r>
            <a:r>
              <a:rPr lang="en-US" sz="1600" b="0" i="0" u="none" strike="noStrike" dirty="0" err="1">
                <a:solidFill>
                  <a:schemeClr val="accent5">
                    <a:lumMod val="75000"/>
                  </a:schemeClr>
                </a:solidFill>
                <a:effectLst/>
                <a:latin typeface="Calibri" panose="020F0502020204030204" pitchFamily="34" charset="0"/>
              </a:rPr>
              <a:t>AliceAnn</a:t>
            </a:r>
            <a:r>
              <a:rPr lang="en-US" sz="1600" b="0" i="0" u="none" strike="noStrike" dirty="0">
                <a:solidFill>
                  <a:schemeClr val="accent5">
                    <a:lumMod val="75000"/>
                  </a:schemeClr>
                </a:solidFill>
                <a:effectLst/>
                <a:latin typeface="Calibri" panose="020F0502020204030204" pitchFamily="34" charset="0"/>
              </a:rPr>
              <a:t>, et al, </a:t>
            </a:r>
            <a:r>
              <a:rPr lang="en-US" sz="1600" b="0" i="1" u="none" strike="noStrike" dirty="0">
                <a:solidFill>
                  <a:schemeClr val="accent5">
                    <a:lumMod val="75000"/>
                  </a:schemeClr>
                </a:solidFill>
                <a:effectLst/>
                <a:latin typeface="Calibri" panose="020F0502020204030204" pitchFamily="34" charset="0"/>
              </a:rPr>
              <a:t>Child Abuse and Neglect</a:t>
            </a:r>
            <a:r>
              <a:rPr lang="en-US" sz="1600" b="0" i="0" u="none" strike="noStrike" dirty="0">
                <a:solidFill>
                  <a:schemeClr val="accent5">
                    <a:lumMod val="75000"/>
                  </a:schemeClr>
                </a:solidFill>
                <a:effectLst/>
                <a:latin typeface="Calibri" panose="020F0502020204030204" pitchFamily="34" charset="0"/>
              </a:rPr>
              <a:t>, </a:t>
            </a:r>
            <a:endParaRPr lang="en-US" sz="1600" dirty="0">
              <a:solidFill>
                <a:schemeClr val="accent5">
                  <a:lumMod val="75000"/>
                </a:schemeClr>
              </a:solidFill>
              <a:effectLst/>
              <a:latin typeface="Calibri" panose="020F0502020204030204" pitchFamily="34" charset="0"/>
            </a:endParaRPr>
          </a:p>
          <a:p>
            <a:pPr marL="282575" lvl="1" indent="0" fontAlgn="base">
              <a:spcBef>
                <a:spcPts val="0"/>
              </a:spcBef>
              <a:buNone/>
            </a:pPr>
            <a:r>
              <a:rPr lang="en-US" sz="1600" b="0" i="0" u="none" strike="noStrike" dirty="0">
                <a:solidFill>
                  <a:schemeClr val="accent5">
                    <a:lumMod val="75000"/>
                  </a:schemeClr>
                </a:solidFill>
                <a:effectLst/>
                <a:latin typeface="Calibri" panose="020F0502020204030204" pitchFamily="34" charset="0"/>
              </a:rPr>
              <a:t>July 27, 2019</a:t>
            </a:r>
            <a:r>
              <a:rPr lang="en-US" sz="1600" b="0" i="0" dirty="0">
                <a:solidFill>
                  <a:schemeClr val="accent5">
                    <a:lumMod val="75000"/>
                  </a:schemeClr>
                </a:solidFill>
                <a:effectLst/>
                <a:latin typeface="Calibri" panose="020F0502020204030204" pitchFamily="34" charset="0"/>
              </a:rPr>
              <a:t>​</a:t>
            </a:r>
          </a:p>
          <a:p>
            <a:pPr lvl="1" fontAlgn="base"/>
            <a:endParaRPr lang="en-US" sz="2000" b="0" i="0" dirty="0">
              <a:solidFill>
                <a:schemeClr val="accent5">
                  <a:lumMod val="75000"/>
                </a:schemeClr>
              </a:solidFill>
              <a:effectLst/>
              <a:latin typeface="Segoe UI" panose="020B0502040204020203" pitchFamily="34" charset="0"/>
            </a:endParaRPr>
          </a:p>
          <a:p>
            <a:pPr>
              <a:spcBef>
                <a:spcPts val="600"/>
              </a:spcBef>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ext Placeholder 1">
            <a:extLst>
              <a:ext uri="{FF2B5EF4-FFF2-40B4-BE49-F238E27FC236}">
                <a16:creationId xmlns:a16="http://schemas.microsoft.com/office/drawing/2014/main" id="{F4C355D1-0B91-49D4-B349-E5B7F5A5150A}"/>
              </a:ext>
            </a:extLst>
          </p:cNvPr>
          <p:cNvSpPr>
            <a:spLocks noGrp="1"/>
          </p:cNvSpPr>
          <p:nvPr>
            <p:ph type="body" sz="half" idx="2"/>
          </p:nvPr>
        </p:nvSpPr>
        <p:spPr>
          <a:xfrm>
            <a:off x="301752" y="2609850"/>
            <a:ext cx="3962400" cy="3516313"/>
          </a:xfrm>
        </p:spPr>
        <p:txBody>
          <a:bodyPr>
            <a:normAutofit/>
          </a:bodyPr>
          <a:lstStyle/>
          <a:p>
            <a:r>
              <a:rPr lang="en-US" sz="3200" dirty="0">
                <a:solidFill>
                  <a:schemeClr val="accent1"/>
                </a:solidFill>
              </a:rPr>
              <a:t>Protective Factors:</a:t>
            </a:r>
          </a:p>
          <a:p>
            <a:endParaRPr lang="en-US" sz="3200" dirty="0"/>
          </a:p>
          <a:p>
            <a:endParaRPr lang="en-US" sz="3200" dirty="0"/>
          </a:p>
          <a:p>
            <a:pPr>
              <a:spcBef>
                <a:spcPts val="0"/>
              </a:spcBef>
            </a:pPr>
            <a:r>
              <a:rPr lang="en-US" sz="3200" dirty="0"/>
              <a:t>Positive Childhood</a:t>
            </a:r>
          </a:p>
          <a:p>
            <a:pPr>
              <a:spcBef>
                <a:spcPts val="0"/>
              </a:spcBef>
            </a:pPr>
            <a:r>
              <a:rPr lang="en-US" sz="3200" dirty="0"/>
              <a:t>Experiences</a:t>
            </a:r>
          </a:p>
        </p:txBody>
      </p:sp>
    </p:spTree>
    <p:extLst>
      <p:ext uri="{BB962C8B-B14F-4D97-AF65-F5344CB8AC3E}">
        <p14:creationId xmlns:p14="http://schemas.microsoft.com/office/powerpoint/2010/main" val="29084952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8984" y="-45213"/>
            <a:ext cx="7583488" cy="1637412"/>
          </a:xfrm>
        </p:spPr>
        <p:txBody>
          <a:bodyPr/>
          <a:lstStyle/>
          <a:p>
            <a:r>
              <a:rPr lang="en-US" sz="5000" dirty="0">
                <a:effectLst/>
              </a:rPr>
              <a:t>Targeting ACEs</a:t>
            </a:r>
          </a:p>
        </p:txBody>
      </p:sp>
      <p:sp>
        <p:nvSpPr>
          <p:cNvPr id="3" name="Subtitle 2"/>
          <p:cNvSpPr>
            <a:spLocks noGrp="1"/>
          </p:cNvSpPr>
          <p:nvPr>
            <p:ph type="subTitle" idx="1"/>
          </p:nvPr>
        </p:nvSpPr>
        <p:spPr>
          <a:xfrm>
            <a:off x="546043" y="4599907"/>
            <a:ext cx="8149383" cy="1619268"/>
          </a:xfrm>
        </p:spPr>
        <p:txBody>
          <a:bodyPr>
            <a:normAutofit/>
          </a:bodyPr>
          <a:lstStyle/>
          <a:p>
            <a:r>
              <a:rPr lang="en-US" sz="3200" dirty="0">
                <a:solidFill>
                  <a:schemeClr val="tx1"/>
                </a:solidFill>
                <a:effectLst/>
              </a:rPr>
              <a:t>Building Resilience </a:t>
            </a:r>
          </a:p>
          <a:p>
            <a:r>
              <a:rPr lang="en-US" sz="3200" b="1" dirty="0">
                <a:solidFill>
                  <a:schemeClr val="accent2"/>
                </a:solidFill>
                <a:effectLst/>
              </a:rPr>
              <a:t>3 Targets: Children, Parents, Ourselves</a:t>
            </a:r>
          </a:p>
        </p:txBody>
      </p:sp>
      <p:grpSp>
        <p:nvGrpSpPr>
          <p:cNvPr id="14" name="Group 13"/>
          <p:cNvGrpSpPr/>
          <p:nvPr/>
        </p:nvGrpSpPr>
        <p:grpSpPr>
          <a:xfrm>
            <a:off x="3368247" y="2164018"/>
            <a:ext cx="2405929" cy="2405929"/>
            <a:chOff x="3261457" y="2164012"/>
            <a:chExt cx="2405929" cy="2405929"/>
          </a:xfrm>
        </p:grpSpPr>
        <p:sp>
          <p:nvSpPr>
            <p:cNvPr id="10" name="Oval 9"/>
            <p:cNvSpPr/>
            <p:nvPr/>
          </p:nvSpPr>
          <p:spPr>
            <a:xfrm>
              <a:off x="3261457" y="2164012"/>
              <a:ext cx="2405929" cy="2405929"/>
            </a:xfrm>
            <a:prstGeom prst="ellipse">
              <a:avLst/>
            </a:prstGeom>
          </p:spPr>
          <p:style>
            <a:lnRef idx="3">
              <a:schemeClr val="lt1">
                <a:hueOff val="0"/>
                <a:satOff val="0"/>
                <a:lumOff val="0"/>
                <a:alphaOff val="0"/>
              </a:schemeClr>
            </a:lnRef>
            <a:fillRef idx="1">
              <a:schemeClr val="accent2">
                <a:shade val="90000"/>
                <a:hueOff val="-811493"/>
                <a:satOff val="-37446"/>
                <a:lumOff val="41273"/>
                <a:alphaOff val="-50000"/>
              </a:schemeClr>
            </a:fillRef>
            <a:effectRef idx="1">
              <a:schemeClr val="accent2">
                <a:shade val="90000"/>
                <a:hueOff val="-811493"/>
                <a:satOff val="-37446"/>
                <a:lumOff val="41273"/>
                <a:alphaOff val="-50000"/>
              </a:schemeClr>
            </a:effectRef>
            <a:fontRef idx="minor">
              <a:schemeClr val="lt1"/>
            </a:fontRef>
          </p:style>
        </p:sp>
        <p:sp>
          <p:nvSpPr>
            <p:cNvPr id="11" name="Oval 10"/>
            <p:cNvSpPr/>
            <p:nvPr/>
          </p:nvSpPr>
          <p:spPr>
            <a:xfrm>
              <a:off x="3742644" y="2645199"/>
              <a:ext cx="1443557" cy="1443557"/>
            </a:xfrm>
            <a:prstGeom prst="ellipse">
              <a:avLst/>
            </a:prstGeom>
          </p:spPr>
          <p:style>
            <a:lnRef idx="3">
              <a:schemeClr val="lt1">
                <a:hueOff val="0"/>
                <a:satOff val="0"/>
                <a:lumOff val="0"/>
                <a:alphaOff val="0"/>
              </a:schemeClr>
            </a:lnRef>
            <a:fillRef idx="1">
              <a:schemeClr val="accent2">
                <a:shade val="90000"/>
                <a:hueOff val="-405747"/>
                <a:satOff val="-18723"/>
                <a:lumOff val="20636"/>
                <a:alphaOff val="-25000"/>
              </a:schemeClr>
            </a:fillRef>
            <a:effectRef idx="1">
              <a:schemeClr val="accent2">
                <a:shade val="90000"/>
                <a:hueOff val="-405747"/>
                <a:satOff val="-18723"/>
                <a:lumOff val="20636"/>
                <a:alphaOff val="-25000"/>
              </a:schemeClr>
            </a:effectRef>
            <a:fontRef idx="minor">
              <a:schemeClr val="lt1"/>
            </a:fontRef>
          </p:style>
        </p:sp>
        <p:sp>
          <p:nvSpPr>
            <p:cNvPr id="12" name="Oval 11"/>
            <p:cNvSpPr/>
            <p:nvPr/>
          </p:nvSpPr>
          <p:spPr>
            <a:xfrm>
              <a:off x="4223830" y="3126385"/>
              <a:ext cx="481185" cy="481185"/>
            </a:xfrm>
            <a:prstGeom prst="ellipse">
              <a:avLst/>
            </a:prstGeom>
          </p:spPr>
          <p:style>
            <a:lnRef idx="3">
              <a:schemeClr val="lt1">
                <a:hueOff val="0"/>
                <a:satOff val="0"/>
                <a:lumOff val="0"/>
                <a:alphaOff val="0"/>
              </a:schemeClr>
            </a:lnRef>
            <a:fillRef idx="1">
              <a:schemeClr val="accent2">
                <a:shade val="90000"/>
                <a:hueOff val="0"/>
                <a:satOff val="0"/>
                <a:lumOff val="0"/>
                <a:alphaOff val="0"/>
              </a:schemeClr>
            </a:fillRef>
            <a:effectRef idx="1">
              <a:schemeClr val="accent2">
                <a:shade val="90000"/>
                <a:hueOff val="0"/>
                <a:satOff val="0"/>
                <a:lumOff val="0"/>
                <a:alphaOff val="0"/>
              </a:schemeClr>
            </a:effectRef>
            <a:fontRef idx="minor">
              <a:schemeClr val="lt1"/>
            </a:fontRef>
          </p:style>
        </p:sp>
      </p:grpSp>
      <p:grpSp>
        <p:nvGrpSpPr>
          <p:cNvPr id="33" name="Group 32"/>
          <p:cNvGrpSpPr/>
          <p:nvPr/>
        </p:nvGrpSpPr>
        <p:grpSpPr>
          <a:xfrm>
            <a:off x="4571211" y="983857"/>
            <a:ext cx="4382290" cy="2280043"/>
            <a:chOff x="431071" y="1657763"/>
            <a:chExt cx="3797260" cy="1848151"/>
          </a:xfrm>
        </p:grpSpPr>
        <p:grpSp>
          <p:nvGrpSpPr>
            <p:cNvPr id="34" name="Group 33"/>
            <p:cNvGrpSpPr/>
            <p:nvPr/>
          </p:nvGrpSpPr>
          <p:grpSpPr>
            <a:xfrm>
              <a:off x="1993616" y="1657763"/>
              <a:ext cx="2234715" cy="810357"/>
              <a:chOff x="3598251" y="-27156"/>
              <a:chExt cx="2234715" cy="810357"/>
            </a:xfrm>
          </p:grpSpPr>
          <p:sp>
            <p:nvSpPr>
              <p:cNvPr id="37" name="Rectangle 36"/>
              <p:cNvSpPr/>
              <p:nvPr/>
            </p:nvSpPr>
            <p:spPr>
              <a:xfrm>
                <a:off x="3598251" y="-27156"/>
                <a:ext cx="1873545" cy="8103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8" name="Rectangle 37"/>
              <p:cNvSpPr/>
              <p:nvPr/>
            </p:nvSpPr>
            <p:spPr>
              <a:xfrm>
                <a:off x="3598252" y="-27156"/>
                <a:ext cx="2234714" cy="8103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25400" rIns="25400" bIns="25400" numCol="1" spcCol="1270" anchor="ctr" anchorCtr="0">
                <a:noAutofit/>
              </a:bodyPr>
              <a:lstStyle/>
              <a:p>
                <a:pPr defTabSz="889000">
                  <a:lnSpc>
                    <a:spcPct val="90000"/>
                  </a:lnSpc>
                  <a:spcBef>
                    <a:spcPct val="0"/>
                  </a:spcBef>
                  <a:spcAft>
                    <a:spcPct val="35000"/>
                  </a:spcAft>
                </a:pPr>
                <a:r>
                  <a:rPr lang="en-US" sz="2000" dirty="0"/>
                  <a:t>Understand ACEs, Trauma and Resiliency</a:t>
                </a:r>
              </a:p>
            </p:txBody>
          </p:sp>
        </p:grpSp>
        <p:sp>
          <p:nvSpPr>
            <p:cNvPr id="35" name="Straight Connector 34"/>
            <p:cNvSpPr/>
            <p:nvPr/>
          </p:nvSpPr>
          <p:spPr>
            <a:xfrm rot="5400000">
              <a:off x="366599" y="2127814"/>
              <a:ext cx="1442572" cy="1313627"/>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sp>
          <p:nvSpPr>
            <p:cNvPr id="36" name="Straight Connector 35"/>
            <p:cNvSpPr/>
            <p:nvPr/>
          </p:nvSpPr>
          <p:spPr>
            <a:xfrm>
              <a:off x="1735669" y="2067822"/>
              <a:ext cx="300741"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grpSp>
      <p:grpSp>
        <p:nvGrpSpPr>
          <p:cNvPr id="39" name="Group 38"/>
          <p:cNvGrpSpPr/>
          <p:nvPr/>
        </p:nvGrpSpPr>
        <p:grpSpPr>
          <a:xfrm>
            <a:off x="5292990" y="1997057"/>
            <a:ext cx="3339303" cy="1949849"/>
            <a:chOff x="527858" y="1657763"/>
            <a:chExt cx="3339303" cy="1949849"/>
          </a:xfrm>
        </p:grpSpPr>
        <p:grpSp>
          <p:nvGrpSpPr>
            <p:cNvPr id="40" name="Group 39"/>
            <p:cNvGrpSpPr/>
            <p:nvPr/>
          </p:nvGrpSpPr>
          <p:grpSpPr>
            <a:xfrm>
              <a:off x="1665149" y="1657763"/>
              <a:ext cx="2202012" cy="1293347"/>
              <a:chOff x="3269784" y="-27156"/>
              <a:chExt cx="2202012" cy="1293347"/>
            </a:xfrm>
          </p:grpSpPr>
          <p:sp>
            <p:nvSpPr>
              <p:cNvPr id="43" name="Rectangle 42"/>
              <p:cNvSpPr/>
              <p:nvPr/>
            </p:nvSpPr>
            <p:spPr>
              <a:xfrm>
                <a:off x="3598251" y="-27156"/>
                <a:ext cx="1873545" cy="8103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4" name="Rectangle 43"/>
              <p:cNvSpPr/>
              <p:nvPr/>
            </p:nvSpPr>
            <p:spPr>
              <a:xfrm>
                <a:off x="3269784" y="455834"/>
                <a:ext cx="1873545" cy="8103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25400" rIns="25400" bIns="25400" numCol="1" spcCol="1270" anchor="ctr" anchorCtr="0">
                <a:noAutofit/>
              </a:bodyPr>
              <a:lstStyle/>
              <a:p>
                <a:pPr defTabSz="889000">
                  <a:lnSpc>
                    <a:spcPct val="90000"/>
                  </a:lnSpc>
                  <a:spcBef>
                    <a:spcPct val="0"/>
                  </a:spcBef>
                  <a:spcAft>
                    <a:spcPct val="35000"/>
                  </a:spcAft>
                </a:pPr>
                <a:r>
                  <a:rPr lang="en-US" sz="2000" dirty="0"/>
                  <a:t>Building Resilience</a:t>
                </a:r>
              </a:p>
            </p:txBody>
          </p:sp>
        </p:grpSp>
        <p:sp>
          <p:nvSpPr>
            <p:cNvPr id="41" name="Straight Connector 40"/>
            <p:cNvSpPr/>
            <p:nvPr/>
          </p:nvSpPr>
          <p:spPr>
            <a:xfrm rot="5400000">
              <a:off x="457029" y="2657440"/>
              <a:ext cx="1021001" cy="879343"/>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sp>
          <p:nvSpPr>
            <p:cNvPr id="42" name="Straight Connector 41"/>
            <p:cNvSpPr/>
            <p:nvPr/>
          </p:nvSpPr>
          <p:spPr>
            <a:xfrm>
              <a:off x="1403169" y="2586611"/>
              <a:ext cx="300741"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grpSp>
      <p:grpSp>
        <p:nvGrpSpPr>
          <p:cNvPr id="45" name="Group 44"/>
          <p:cNvGrpSpPr/>
          <p:nvPr/>
        </p:nvGrpSpPr>
        <p:grpSpPr>
          <a:xfrm>
            <a:off x="4932015" y="1813598"/>
            <a:ext cx="3727827" cy="1774235"/>
            <a:chOff x="779463" y="3754405"/>
            <a:chExt cx="3727827" cy="1774235"/>
          </a:xfrm>
        </p:grpSpPr>
        <p:grpSp>
          <p:nvGrpSpPr>
            <p:cNvPr id="46" name="Group 45"/>
            <p:cNvGrpSpPr/>
            <p:nvPr/>
          </p:nvGrpSpPr>
          <p:grpSpPr>
            <a:xfrm>
              <a:off x="2209638" y="3754405"/>
              <a:ext cx="2297652" cy="810357"/>
              <a:chOff x="3477501" y="257862"/>
              <a:chExt cx="2297652" cy="810357"/>
            </a:xfrm>
          </p:grpSpPr>
          <p:sp>
            <p:nvSpPr>
              <p:cNvPr id="49" name="Rectangle 48"/>
              <p:cNvSpPr/>
              <p:nvPr/>
            </p:nvSpPr>
            <p:spPr>
              <a:xfrm>
                <a:off x="3477501" y="257862"/>
                <a:ext cx="1873545" cy="81035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Rectangle 49"/>
              <p:cNvSpPr/>
              <p:nvPr/>
            </p:nvSpPr>
            <p:spPr>
              <a:xfrm>
                <a:off x="3529664" y="259164"/>
                <a:ext cx="2245489" cy="6653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2240" tIns="25400" rIns="25400" bIns="25400" numCol="1" spcCol="1270" anchor="ctr" anchorCtr="0">
                <a:noAutofit/>
              </a:bodyPr>
              <a:lstStyle/>
              <a:p>
                <a:pPr defTabSz="889000">
                  <a:lnSpc>
                    <a:spcPct val="90000"/>
                  </a:lnSpc>
                  <a:spcBef>
                    <a:spcPct val="0"/>
                  </a:spcBef>
                  <a:spcAft>
                    <a:spcPct val="35000"/>
                  </a:spcAft>
                </a:pPr>
                <a:r>
                  <a:rPr lang="en-US" sz="2000" dirty="0"/>
                  <a:t>Trauma-informed Care</a:t>
                </a:r>
              </a:p>
            </p:txBody>
          </p:sp>
        </p:grpSp>
        <p:sp>
          <p:nvSpPr>
            <p:cNvPr id="47" name="Straight Connector 46"/>
            <p:cNvSpPr/>
            <p:nvPr/>
          </p:nvSpPr>
          <p:spPr>
            <a:xfrm rot="5400000">
              <a:off x="675560" y="4238689"/>
              <a:ext cx="1393854" cy="1186047"/>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sp>
          <p:nvSpPr>
            <p:cNvPr id="48" name="Straight Connector 47"/>
            <p:cNvSpPr/>
            <p:nvPr/>
          </p:nvSpPr>
          <p:spPr>
            <a:xfrm>
              <a:off x="1947997" y="4139650"/>
              <a:ext cx="300741"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tx1">
                <a:hueOff val="0"/>
                <a:satOff val="0"/>
                <a:lumOff val="0"/>
                <a:alphaOff val="0"/>
              </a:schemeClr>
            </a:fontRef>
          </p:style>
        </p:sp>
      </p:grpSp>
    </p:spTree>
    <p:extLst>
      <p:ext uri="{BB962C8B-B14F-4D97-AF65-F5344CB8AC3E}">
        <p14:creationId xmlns:p14="http://schemas.microsoft.com/office/powerpoint/2010/main" val="12342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5A30F9-A88E-4819-A7D1-25143FEFFD37}"/>
              </a:ext>
            </a:extLst>
          </p:cNvPr>
          <p:cNvSpPr>
            <a:spLocks noGrp="1"/>
          </p:cNvSpPr>
          <p:nvPr>
            <p:ph type="ctrTitle"/>
          </p:nvPr>
        </p:nvSpPr>
        <p:spPr>
          <a:xfrm>
            <a:off x="779462" y="304173"/>
            <a:ext cx="7583488" cy="1067428"/>
          </a:xfrm>
        </p:spPr>
        <p:txBody>
          <a:bodyPr/>
          <a:lstStyle/>
          <a:p>
            <a:r>
              <a:rPr lang="en-US" sz="3200" dirty="0"/>
              <a:t>Building Resilience in Children and Families</a:t>
            </a:r>
          </a:p>
        </p:txBody>
      </p:sp>
      <p:sp>
        <p:nvSpPr>
          <p:cNvPr id="6" name="Subtitle 5">
            <a:extLst>
              <a:ext uri="{FF2B5EF4-FFF2-40B4-BE49-F238E27FC236}">
                <a16:creationId xmlns:a16="http://schemas.microsoft.com/office/drawing/2014/main" id="{9310ECC3-1205-405C-B1D5-30F4CAA4A520}"/>
              </a:ext>
            </a:extLst>
          </p:cNvPr>
          <p:cNvSpPr>
            <a:spLocks noGrp="1"/>
          </p:cNvSpPr>
          <p:nvPr>
            <p:ph type="subTitle" idx="1"/>
          </p:nvPr>
        </p:nvSpPr>
        <p:spPr>
          <a:xfrm>
            <a:off x="914400" y="5334000"/>
            <a:ext cx="7448550" cy="1219827"/>
          </a:xfrm>
        </p:spPr>
        <p:txBody>
          <a:bodyPr>
            <a:normAutofit/>
          </a:bodyPr>
          <a:lstStyle/>
          <a:p>
            <a:r>
              <a:rPr lang="en-US" sz="2400" dirty="0">
                <a:solidFill>
                  <a:schemeClr val="tx1"/>
                </a:solidFill>
              </a:rPr>
              <a:t>Dean Moshofsky, MD</a:t>
            </a:r>
          </a:p>
          <a:p>
            <a:r>
              <a:rPr lang="en-US" sz="2400" dirty="0">
                <a:solidFill>
                  <a:schemeClr val="tx1"/>
                </a:solidFill>
              </a:rPr>
              <a:t>dmoshofsky@metropediatrics.com</a:t>
            </a:r>
          </a:p>
        </p:txBody>
      </p:sp>
      <p:sp>
        <p:nvSpPr>
          <p:cNvPr id="4" name="Slide Number Placeholder 3">
            <a:extLst>
              <a:ext uri="{FF2B5EF4-FFF2-40B4-BE49-F238E27FC236}">
                <a16:creationId xmlns:a16="http://schemas.microsoft.com/office/drawing/2014/main" id="{7BFFE41E-85CC-4C11-ACB6-9BA346BBAA6E}"/>
              </a:ext>
            </a:extLst>
          </p:cNvPr>
          <p:cNvSpPr>
            <a:spLocks noGrp="1"/>
          </p:cNvSpPr>
          <p:nvPr>
            <p:ph type="sldNum" sz="quarter" idx="4294967295"/>
          </p:nvPr>
        </p:nvSpPr>
        <p:spPr>
          <a:xfrm>
            <a:off x="0" y="6356350"/>
            <a:ext cx="609600" cy="365125"/>
          </a:xfrm>
          <a:prstGeom prst="rect">
            <a:avLst/>
          </a:prstGeom>
        </p:spPr>
        <p:txBody>
          <a:bodyPr/>
          <a:lstStyle/>
          <a:p>
            <a:fld id="{EB93AA0E-B8D9-2F44-91B9-5D12320D67A6}" type="slidenum">
              <a:rPr lang="en-US" smtClean="0"/>
              <a:t>69</a:t>
            </a:fld>
            <a:endParaRPr lang="en-US" dirty="0"/>
          </a:p>
        </p:txBody>
      </p:sp>
      <p:pic>
        <p:nvPicPr>
          <p:cNvPr id="8" name="Content Placeholder 8">
            <a:extLst>
              <a:ext uri="{FF2B5EF4-FFF2-40B4-BE49-F238E27FC236}">
                <a16:creationId xmlns:a16="http://schemas.microsoft.com/office/drawing/2014/main" id="{A3F42D51-8A32-4847-941F-F2CD68621026}"/>
              </a:ext>
            </a:extLst>
          </p:cNvPr>
          <p:cNvPicPr>
            <a:picLocks noGrp="1" noChangeAspect="1"/>
          </p:cNvPicPr>
          <p:nvPr>
            <p:ph type="pic" sz="quarter" idx="13"/>
          </p:nvPr>
        </p:nvPicPr>
        <p:blipFill>
          <a:blip r:embed="rId3"/>
          <a:srcRect t="28304" b="28304"/>
          <a:stretch>
            <a:fillRect/>
          </a:stretch>
        </p:blipFill>
        <p:spPr>
          <a:xfrm>
            <a:off x="1625586" y="1728354"/>
            <a:ext cx="5891240" cy="3401291"/>
          </a:xfrm>
          <a:prstGeom prst="rect">
            <a:avLst/>
          </a:prstGeom>
        </p:spPr>
      </p:pic>
    </p:spTree>
    <p:extLst>
      <p:ext uri="{BB962C8B-B14F-4D97-AF65-F5344CB8AC3E}">
        <p14:creationId xmlns:p14="http://schemas.microsoft.com/office/powerpoint/2010/main" val="405579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sz="2800" dirty="0"/>
              <a:t>What we learned from the ACEs Study: </a:t>
            </a:r>
            <a:br>
              <a:rPr lang="en-US" sz="4000" dirty="0"/>
            </a:br>
            <a:r>
              <a:rPr lang="en-US" sz="4000" dirty="0"/>
              <a:t>Dose Response for Adverse Health </a:t>
            </a:r>
          </a:p>
        </p:txBody>
      </p:sp>
      <p:sp>
        <p:nvSpPr>
          <p:cNvPr id="3" name="Content Placeholder 2"/>
          <p:cNvSpPr>
            <a:spLocks noGrp="1"/>
          </p:cNvSpPr>
          <p:nvPr>
            <p:ph sz="half" idx="1"/>
          </p:nvPr>
        </p:nvSpPr>
        <p:spPr>
          <a:xfrm>
            <a:off x="228600" y="1911927"/>
            <a:ext cx="3800475" cy="4297363"/>
          </a:xfrm>
          <a:solidFill>
            <a:schemeClr val="accent3"/>
          </a:solidFill>
        </p:spPr>
        <p:txBody>
          <a:bodyPr>
            <a:normAutofit/>
          </a:bodyPr>
          <a:lstStyle/>
          <a:p>
            <a:r>
              <a:rPr lang="en-US" dirty="0">
                <a:solidFill>
                  <a:schemeClr val="tx1"/>
                </a:solidFill>
              </a:rPr>
              <a:t>Analysis from the data revealed </a:t>
            </a:r>
            <a:r>
              <a:rPr lang="en-US" i="1" dirty="0">
                <a:solidFill>
                  <a:schemeClr val="tx1"/>
                </a:solidFill>
              </a:rPr>
              <a:t>strong correlation</a:t>
            </a:r>
            <a:r>
              <a:rPr lang="en-US" dirty="0">
                <a:solidFill>
                  <a:schemeClr val="tx1"/>
                </a:solidFill>
              </a:rPr>
              <a:t> between childhood trauma and adverse health</a:t>
            </a:r>
          </a:p>
          <a:p>
            <a:r>
              <a:rPr lang="en-US" dirty="0">
                <a:solidFill>
                  <a:schemeClr val="tx1"/>
                </a:solidFill>
              </a:rPr>
              <a:t>The higher the ACE score, the higher the risk of medical disease in </a:t>
            </a:r>
            <a:r>
              <a:rPr lang="en-US" i="1" u="sng" dirty="0">
                <a:solidFill>
                  <a:schemeClr val="tx1"/>
                </a:solidFill>
              </a:rPr>
              <a:t>seven of the ten leading causes of death in the United States</a:t>
            </a:r>
          </a:p>
          <a:p>
            <a:endParaRPr lang="en-US" dirty="0"/>
          </a:p>
          <a:p>
            <a:pPr marL="0" indent="0">
              <a:buNone/>
            </a:pP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2600325"/>
            <a:ext cx="4343400" cy="3525838"/>
          </a:xfrm>
          <a:solidFill>
            <a:schemeClr val="bg2"/>
          </a:solidFill>
        </p:spPr>
      </p:pic>
    </p:spTree>
    <p:extLst>
      <p:ext uri="{BB962C8B-B14F-4D97-AF65-F5344CB8AC3E}">
        <p14:creationId xmlns:p14="http://schemas.microsoft.com/office/powerpoint/2010/main" val="32375540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A8CC-4C29-467A-B853-FC6AC4D64DF7}"/>
              </a:ext>
            </a:extLst>
          </p:cNvPr>
          <p:cNvSpPr>
            <a:spLocks noGrp="1"/>
          </p:cNvSpPr>
          <p:nvPr>
            <p:ph type="title"/>
          </p:nvPr>
        </p:nvSpPr>
        <p:spPr>
          <a:xfrm>
            <a:off x="762000" y="4038600"/>
            <a:ext cx="7620000" cy="990600"/>
          </a:xfrm>
        </p:spPr>
        <p:txBody>
          <a:bodyPr anchor="b">
            <a:normAutofit/>
          </a:bodyPr>
          <a:lstStyle/>
          <a:p>
            <a:pPr algn="l"/>
            <a:endParaRPr lang="en-US" dirty="0"/>
          </a:p>
        </p:txBody>
      </p:sp>
      <p:pic>
        <p:nvPicPr>
          <p:cNvPr id="1026" name="Picture 2" descr="4 Questions to Ask to Develop Critical Thinking Skills in Your Child">
            <a:extLst>
              <a:ext uri="{FF2B5EF4-FFF2-40B4-BE49-F238E27FC236}">
                <a16:creationId xmlns:a16="http://schemas.microsoft.com/office/drawing/2014/main" id="{732801ED-C054-47DF-B294-C1EFE46043B0}"/>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18777" r="2" b="18779"/>
          <a:stretch/>
        </p:blipFill>
        <p:spPr bwMode="auto">
          <a:xfrm>
            <a:off x="342900" y="265176"/>
            <a:ext cx="8458200" cy="4764024"/>
          </a:xfrm>
          <a:prstGeom prst="rect">
            <a:avLst/>
          </a:prstGeom>
          <a:noFill/>
          <a:extLst>
            <a:ext uri="{909E8E84-426E-40DD-AFC4-6F175D3DCCD1}">
              <a14:hiddenFill xmlns:a14="http://schemas.microsoft.com/office/drawing/2010/main">
                <a:solidFill>
                  <a:srgbClr val="FFFFFF"/>
                </a:solidFill>
              </a14:hiddenFill>
            </a:ext>
          </a:extLst>
        </p:spPr>
      </p:pic>
      <p:sp>
        <p:nvSpPr>
          <p:cNvPr id="72" name="Text Placeholder 3">
            <a:extLst>
              <a:ext uri="{FF2B5EF4-FFF2-40B4-BE49-F238E27FC236}">
                <a16:creationId xmlns:a16="http://schemas.microsoft.com/office/drawing/2014/main" id="{ED2AD6F0-AB2E-455F-9ABB-D4736520E3E9}"/>
              </a:ext>
            </a:extLst>
          </p:cNvPr>
          <p:cNvSpPr>
            <a:spLocks noGrp="1"/>
          </p:cNvSpPr>
          <p:nvPr>
            <p:ph type="body" sz="half" idx="2"/>
          </p:nvPr>
        </p:nvSpPr>
        <p:spPr>
          <a:xfrm>
            <a:off x="762000" y="5429250"/>
            <a:ext cx="7620000" cy="742950"/>
          </a:xfrm>
        </p:spPr>
        <p:txBody>
          <a:bodyPr>
            <a:normAutofit/>
          </a:bodyPr>
          <a:lstStyle/>
          <a:p>
            <a:r>
              <a:rPr lang="en-US" sz="4000" dirty="0"/>
              <a:t>Questions?</a:t>
            </a:r>
          </a:p>
        </p:txBody>
      </p:sp>
      <p:sp>
        <p:nvSpPr>
          <p:cNvPr id="4" name="Slide Number Placeholder 3">
            <a:extLst>
              <a:ext uri="{FF2B5EF4-FFF2-40B4-BE49-F238E27FC236}">
                <a16:creationId xmlns:a16="http://schemas.microsoft.com/office/drawing/2014/main" id="{C7D62D46-A3FB-4C1C-8AC3-BC7D82813450}"/>
              </a:ext>
            </a:extLst>
          </p:cNvPr>
          <p:cNvSpPr>
            <a:spLocks noGrp="1"/>
          </p:cNvSpPr>
          <p:nvPr>
            <p:ph type="sldNum" sz="quarter" idx="12"/>
          </p:nvPr>
        </p:nvSpPr>
        <p:spPr>
          <a:xfrm>
            <a:off x="8367656" y="6356350"/>
            <a:ext cx="609600" cy="365125"/>
          </a:xfrm>
        </p:spPr>
        <p:txBody>
          <a:bodyPr>
            <a:normAutofit/>
          </a:bodyPr>
          <a:lstStyle/>
          <a:p>
            <a:pPr>
              <a:lnSpc>
                <a:spcPct val="90000"/>
              </a:lnSpc>
              <a:spcAft>
                <a:spcPts val="600"/>
              </a:spcAft>
            </a:pPr>
            <a:fld id="{EB93AA0E-B8D9-2F44-91B9-5D12320D67A6}" type="slidenum">
              <a:rPr lang="en-US" smtClean="0"/>
              <a:pPr>
                <a:lnSpc>
                  <a:spcPct val="90000"/>
                </a:lnSpc>
                <a:spcAft>
                  <a:spcPts val="600"/>
                </a:spcAft>
              </a:pPr>
              <a:t>70</a:t>
            </a:fld>
            <a:endParaRPr lang="en-US"/>
          </a:p>
        </p:txBody>
      </p:sp>
    </p:spTree>
    <p:extLst>
      <p:ext uri="{BB962C8B-B14F-4D97-AF65-F5344CB8AC3E}">
        <p14:creationId xmlns:p14="http://schemas.microsoft.com/office/powerpoint/2010/main" val="1005527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A8CC-4C29-467A-B853-FC6AC4D64D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CEAD67-C513-403C-98D7-3280C050805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C7D62D46-A3FB-4C1C-8AC3-BC7D82813450}"/>
              </a:ext>
            </a:extLst>
          </p:cNvPr>
          <p:cNvSpPr>
            <a:spLocks noGrp="1"/>
          </p:cNvSpPr>
          <p:nvPr>
            <p:ph type="sldNum" sz="quarter" idx="12"/>
          </p:nvPr>
        </p:nvSpPr>
        <p:spPr/>
        <p:txBody>
          <a:bodyPr/>
          <a:lstStyle/>
          <a:p>
            <a:fld id="{EB93AA0E-B8D9-2F44-91B9-5D12320D67A6}" type="slidenum">
              <a:rPr lang="en-US" smtClean="0"/>
              <a:t>71</a:t>
            </a:fld>
            <a:endParaRPr lang="en-US" dirty="0"/>
          </a:p>
        </p:txBody>
      </p:sp>
    </p:spTree>
    <p:extLst>
      <p:ext uri="{BB962C8B-B14F-4D97-AF65-F5344CB8AC3E}">
        <p14:creationId xmlns:p14="http://schemas.microsoft.com/office/powerpoint/2010/main" val="37706418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3A8BC3-F906-4AEE-BBA8-4CD7EFD94986}"/>
              </a:ext>
            </a:extLst>
          </p:cNvPr>
          <p:cNvSpPr>
            <a:spLocks noGrp="1"/>
          </p:cNvSpPr>
          <p:nvPr>
            <p:ph type="title"/>
          </p:nvPr>
        </p:nvSpPr>
        <p:spPr>
          <a:xfrm>
            <a:off x="301752" y="273049"/>
            <a:ext cx="3962400" cy="1690221"/>
          </a:xfrm>
        </p:spPr>
        <p:txBody>
          <a:bodyPr anchor="b">
            <a:normAutofit/>
          </a:bodyPr>
          <a:lstStyle/>
          <a:p>
            <a:r>
              <a:rPr lang="en-US" dirty="0"/>
              <a:t>Beyond Blue</a:t>
            </a:r>
          </a:p>
        </p:txBody>
      </p:sp>
      <p:pic>
        <p:nvPicPr>
          <p:cNvPr id="8" name="Content Placeholder 7">
            <a:extLst>
              <a:ext uri="{FF2B5EF4-FFF2-40B4-BE49-F238E27FC236}">
                <a16:creationId xmlns:a16="http://schemas.microsoft.com/office/drawing/2014/main" id="{AB70E39F-AA10-4F5A-8DA1-CCC1E0CFB854}"/>
              </a:ext>
            </a:extLst>
          </p:cNvPr>
          <p:cNvPicPr>
            <a:picLocks noGrp="1" noChangeAspect="1"/>
          </p:cNvPicPr>
          <p:nvPr>
            <p:ph idx="1"/>
          </p:nvPr>
        </p:nvPicPr>
        <p:blipFill>
          <a:blip r:embed="rId3"/>
          <a:stretch>
            <a:fillRect/>
          </a:stretch>
        </p:blipFill>
        <p:spPr>
          <a:xfrm>
            <a:off x="5120400" y="1065449"/>
            <a:ext cx="5344399" cy="4649627"/>
          </a:xfrm>
          <a:noFill/>
        </p:spPr>
      </p:pic>
      <p:sp>
        <p:nvSpPr>
          <p:cNvPr id="13" name="Text Placeholder 3">
            <a:extLst>
              <a:ext uri="{FF2B5EF4-FFF2-40B4-BE49-F238E27FC236}">
                <a16:creationId xmlns:a16="http://schemas.microsoft.com/office/drawing/2014/main" id="{9ECC4413-A03C-483F-8A3E-54BC93894574}"/>
              </a:ext>
            </a:extLst>
          </p:cNvPr>
          <p:cNvSpPr>
            <a:spLocks noGrp="1"/>
          </p:cNvSpPr>
          <p:nvPr>
            <p:ph type="body" sz="half" idx="2"/>
          </p:nvPr>
        </p:nvSpPr>
        <p:spPr>
          <a:xfrm>
            <a:off x="301752" y="1975104"/>
            <a:ext cx="3962400" cy="3200401"/>
          </a:xfrm>
        </p:spPr>
        <p:txBody>
          <a:bodyPr/>
          <a:lstStyle/>
          <a:p>
            <a:endParaRPr lang="en-US" dirty="0"/>
          </a:p>
          <a:p>
            <a:endParaRPr lang="en-US" dirty="0"/>
          </a:p>
          <a:p>
            <a:endParaRPr lang="en-US" dirty="0"/>
          </a:p>
          <a:p>
            <a:endParaRPr lang="en-US" dirty="0"/>
          </a:p>
          <a:p>
            <a:endParaRPr lang="en-US" dirty="0"/>
          </a:p>
          <a:p>
            <a:r>
              <a:rPr lang="en-US" sz="1800" dirty="0">
                <a:solidFill>
                  <a:srgbClr val="2F5597"/>
                </a:solidFill>
                <a:effectLst/>
                <a:latin typeface="Calibri" panose="020F0502020204030204" pitchFamily="34" charset="0"/>
                <a:ea typeface="Calibri" panose="020F0502020204030204" pitchFamily="34" charset="0"/>
                <a:cs typeface="Times New Roman" panose="02020603050405020304" pitchFamily="18" charset="0"/>
              </a:rPr>
              <a:t>https://resources.beyondblue.org.au/prism/file?token=BL/1810_A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5" name="Slide Number Placeholder 4">
            <a:extLst>
              <a:ext uri="{FF2B5EF4-FFF2-40B4-BE49-F238E27FC236}">
                <a16:creationId xmlns:a16="http://schemas.microsoft.com/office/drawing/2014/main" id="{AC5AFA4E-2BDE-4958-8E7C-1FFAC459BC17}"/>
              </a:ext>
            </a:extLst>
          </p:cNvPr>
          <p:cNvSpPr>
            <a:spLocks noGrp="1"/>
          </p:cNvSpPr>
          <p:nvPr>
            <p:ph type="sldNum" sz="quarter" idx="12"/>
          </p:nvPr>
        </p:nvSpPr>
        <p:spPr>
          <a:xfrm>
            <a:off x="8362950" y="6356350"/>
            <a:ext cx="609600" cy="365125"/>
          </a:xfrm>
        </p:spPr>
        <p:txBody>
          <a:bodyPr/>
          <a:lstStyle/>
          <a:p>
            <a:pPr>
              <a:spcAft>
                <a:spcPts val="600"/>
              </a:spcAft>
            </a:pPr>
            <a:fld id="{EB93AA0E-B8D9-2F44-91B9-5D12320D67A6}" type="slidenum">
              <a:rPr lang="en-US" smtClean="0"/>
              <a:pPr>
                <a:spcAft>
                  <a:spcPts val="600"/>
                </a:spcAft>
              </a:pPr>
              <a:t>72</a:t>
            </a:fld>
            <a:endParaRPr lang="en-US"/>
          </a:p>
        </p:txBody>
      </p:sp>
    </p:spTree>
    <p:extLst>
      <p:ext uri="{BB962C8B-B14F-4D97-AF65-F5344CB8AC3E}">
        <p14:creationId xmlns:p14="http://schemas.microsoft.com/office/powerpoint/2010/main" val="4587593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15717C-5662-4BBB-9D9A-580B41FC9E75}"/>
              </a:ext>
            </a:extLst>
          </p:cNvPr>
          <p:cNvSpPr>
            <a:spLocks noGrp="1"/>
          </p:cNvSpPr>
          <p:nvPr>
            <p:ph type="title"/>
          </p:nvPr>
        </p:nvSpPr>
        <p:spPr/>
        <p:txBody>
          <a:bodyPr/>
          <a:lstStyle/>
          <a:p>
            <a:r>
              <a:rPr lang="en-US" sz="1800" dirty="0"/>
              <a:t>Beyond Blue:</a:t>
            </a:r>
            <a:br>
              <a:rPr lang="en-US" sz="2800" dirty="0"/>
            </a:br>
            <a:r>
              <a:rPr lang="en-US" sz="2800" dirty="0"/>
              <a:t>Should We Build Resilience or Prevent Adversity?</a:t>
            </a:r>
          </a:p>
        </p:txBody>
      </p:sp>
      <p:sp>
        <p:nvSpPr>
          <p:cNvPr id="3" name="Content Placeholder 2">
            <a:extLst>
              <a:ext uri="{FF2B5EF4-FFF2-40B4-BE49-F238E27FC236}">
                <a16:creationId xmlns:a16="http://schemas.microsoft.com/office/drawing/2014/main" id="{BF5EF42F-E133-4480-878A-4C4F61C1A338}"/>
              </a:ext>
            </a:extLst>
          </p:cNvPr>
          <p:cNvSpPr>
            <a:spLocks noGrp="1"/>
          </p:cNvSpPr>
          <p:nvPr>
            <p:ph sz="half"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theory preventing adversity is preferable, it is not always possible in practice</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easier to build resilience than to prevent adversity</a:t>
            </a: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9" name="Content Placeholder 8">
            <a:extLst>
              <a:ext uri="{FF2B5EF4-FFF2-40B4-BE49-F238E27FC236}">
                <a16:creationId xmlns:a16="http://schemas.microsoft.com/office/drawing/2014/main" id="{9EE6F4C9-9691-435B-964E-472A636E16FC}"/>
              </a:ext>
            </a:extLst>
          </p:cNvPr>
          <p:cNvPicPr>
            <a:picLocks noGrp="1" noChangeAspect="1"/>
          </p:cNvPicPr>
          <p:nvPr>
            <p:ph sz="half" idx="2"/>
          </p:nvPr>
        </p:nvPicPr>
        <p:blipFill>
          <a:blip r:embed="rId3"/>
          <a:stretch>
            <a:fillRect/>
          </a:stretch>
        </p:blipFill>
        <p:spPr>
          <a:xfrm>
            <a:off x="4797425" y="2629457"/>
            <a:ext cx="3565525" cy="2696049"/>
          </a:xfrm>
        </p:spPr>
      </p:pic>
      <p:sp>
        <p:nvSpPr>
          <p:cNvPr id="5" name="Slide Number Placeholder 4">
            <a:extLst>
              <a:ext uri="{FF2B5EF4-FFF2-40B4-BE49-F238E27FC236}">
                <a16:creationId xmlns:a16="http://schemas.microsoft.com/office/drawing/2014/main" id="{12DF82C8-27F8-4917-B2FD-5E8FEECDE922}"/>
              </a:ext>
            </a:extLst>
          </p:cNvPr>
          <p:cNvSpPr>
            <a:spLocks noGrp="1"/>
          </p:cNvSpPr>
          <p:nvPr>
            <p:ph type="sldNum" sz="quarter" idx="12"/>
          </p:nvPr>
        </p:nvSpPr>
        <p:spPr/>
        <p:txBody>
          <a:bodyPr/>
          <a:lstStyle/>
          <a:p>
            <a:fld id="{EB93AA0E-B8D9-2F44-91B9-5D12320D67A6}" type="slidenum">
              <a:rPr lang="en-US" smtClean="0"/>
              <a:t>73</a:t>
            </a:fld>
            <a:endParaRPr lang="en-US" dirty="0"/>
          </a:p>
        </p:txBody>
      </p:sp>
    </p:spTree>
    <p:extLst>
      <p:ext uri="{BB962C8B-B14F-4D97-AF65-F5344CB8AC3E}">
        <p14:creationId xmlns:p14="http://schemas.microsoft.com/office/powerpoint/2010/main" val="10291110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0A1FC-1DD1-47B3-AE18-2ED1CBF33045}"/>
              </a:ext>
            </a:extLst>
          </p:cNvPr>
          <p:cNvSpPr>
            <a:spLocks noGrp="1"/>
          </p:cNvSpPr>
          <p:nvPr>
            <p:ph type="title"/>
          </p:nvPr>
        </p:nvSpPr>
        <p:spPr>
          <a:xfrm>
            <a:off x="779463" y="62753"/>
            <a:ext cx="7583488" cy="1283167"/>
          </a:xfrm>
        </p:spPr>
        <p:txBody>
          <a:bodyPr anchor="ctr">
            <a:normAutofit/>
          </a:bodyPr>
          <a:lstStyle/>
          <a:p>
            <a:pPr>
              <a:lnSpc>
                <a:spcPct val="90000"/>
              </a:lnSpc>
            </a:pPr>
            <a:r>
              <a:rPr lang="en-US" sz="2400" dirty="0"/>
              <a:t>Beyond Blue:</a:t>
            </a:r>
            <a:br>
              <a:rPr lang="en-US" sz="2400" dirty="0"/>
            </a:br>
            <a:r>
              <a:rPr lang="en-US" sz="2400" dirty="0"/>
              <a:t>Should We Focus on The Child or on Their Environment?</a:t>
            </a:r>
          </a:p>
        </p:txBody>
      </p:sp>
      <p:sp>
        <p:nvSpPr>
          <p:cNvPr id="3" name="Content Placeholder 2">
            <a:extLst>
              <a:ext uri="{FF2B5EF4-FFF2-40B4-BE49-F238E27FC236}">
                <a16:creationId xmlns:a16="http://schemas.microsoft.com/office/drawing/2014/main" id="{167AC0BB-E44E-49BF-B83B-EEC9D81E4F2D}"/>
              </a:ext>
            </a:extLst>
          </p:cNvPr>
          <p:cNvSpPr>
            <a:spLocks noGrp="1"/>
          </p:cNvSpPr>
          <p:nvPr>
            <p:ph sz="half" idx="1"/>
          </p:nvPr>
        </p:nvSpPr>
        <p:spPr>
          <a:xfrm>
            <a:off x="779462" y="1828800"/>
            <a:ext cx="4330419" cy="4297363"/>
          </a:xfrm>
        </p:spPr>
        <p:txBody>
          <a:bodyPr>
            <a:normAutofit fontScale="92500" lnSpcReduction="10000"/>
          </a:bodyPr>
          <a:lstStyle/>
          <a:p>
            <a:r>
              <a:rPr lang="en-US" dirty="0">
                <a:effectLst/>
              </a:rPr>
              <a:t>Interventions for the child:</a:t>
            </a:r>
          </a:p>
          <a:p>
            <a:pPr lvl="1"/>
            <a:r>
              <a:rPr lang="en-US" dirty="0">
                <a:effectLst/>
              </a:rPr>
              <a:t>Skills building, managing emotions, handling failure</a:t>
            </a:r>
          </a:p>
          <a:p>
            <a:r>
              <a:rPr lang="en-US" dirty="0">
                <a:effectLst/>
              </a:rPr>
              <a:t>Family interventions: </a:t>
            </a:r>
          </a:p>
          <a:p>
            <a:pPr lvl="1"/>
            <a:r>
              <a:rPr lang="en-US" dirty="0">
                <a:effectLst/>
              </a:rPr>
              <a:t>Parenting skills, connectedness, family relationships</a:t>
            </a:r>
          </a:p>
          <a:p>
            <a:r>
              <a:rPr lang="en-US" dirty="0">
                <a:effectLst/>
              </a:rPr>
              <a:t>Community: </a:t>
            </a:r>
          </a:p>
          <a:p>
            <a:pPr lvl="1"/>
            <a:r>
              <a:rPr lang="en-US" dirty="0">
                <a:effectLst/>
              </a:rPr>
              <a:t>Peers, schools, community groups</a:t>
            </a:r>
          </a:p>
          <a:p>
            <a:pPr marL="0" indent="0">
              <a:buNone/>
            </a:pPr>
            <a:r>
              <a:rPr lang="en-US" dirty="0">
                <a:effectLst/>
              </a:rPr>
              <a:t>The experts from Beyond Blue agreed with 100% consensus that resilience interventions should focus on BOTH the child and their environment. </a:t>
            </a:r>
          </a:p>
          <a:p>
            <a:endParaRPr lang="en-US" dirty="0"/>
          </a:p>
        </p:txBody>
      </p:sp>
      <p:pic>
        <p:nvPicPr>
          <p:cNvPr id="7" name="Content Placeholder 6">
            <a:extLst>
              <a:ext uri="{FF2B5EF4-FFF2-40B4-BE49-F238E27FC236}">
                <a16:creationId xmlns:a16="http://schemas.microsoft.com/office/drawing/2014/main" id="{0031E34F-470F-48D9-A1B0-281044574560}"/>
              </a:ext>
            </a:extLst>
          </p:cNvPr>
          <p:cNvPicPr>
            <a:picLocks noGrp="1" noChangeAspect="1"/>
          </p:cNvPicPr>
          <p:nvPr>
            <p:ph sz="half" idx="2"/>
          </p:nvPr>
        </p:nvPicPr>
        <p:blipFill rotWithShape="1">
          <a:blip r:embed="rId2"/>
          <a:srcRect l="10105" r="30352" b="-3"/>
          <a:stretch/>
        </p:blipFill>
        <p:spPr>
          <a:xfrm>
            <a:off x="5399377" y="2554941"/>
            <a:ext cx="2963573" cy="3571222"/>
          </a:xfrm>
          <a:noFill/>
        </p:spPr>
      </p:pic>
      <p:sp>
        <p:nvSpPr>
          <p:cNvPr id="5" name="Slide Number Placeholder 4">
            <a:extLst>
              <a:ext uri="{FF2B5EF4-FFF2-40B4-BE49-F238E27FC236}">
                <a16:creationId xmlns:a16="http://schemas.microsoft.com/office/drawing/2014/main" id="{E822F29E-A171-4AE0-864B-87D6C522D2CA}"/>
              </a:ext>
            </a:extLst>
          </p:cNvPr>
          <p:cNvSpPr>
            <a:spLocks noGrp="1"/>
          </p:cNvSpPr>
          <p:nvPr>
            <p:ph type="sldNum" sz="quarter" idx="12"/>
          </p:nvPr>
        </p:nvSpPr>
        <p:spPr>
          <a:xfrm>
            <a:off x="8362951" y="6356350"/>
            <a:ext cx="609600" cy="365125"/>
          </a:xfrm>
        </p:spPr>
        <p:txBody>
          <a:bodyPr>
            <a:normAutofit/>
          </a:bodyPr>
          <a:lstStyle/>
          <a:p>
            <a:pPr>
              <a:lnSpc>
                <a:spcPct val="90000"/>
              </a:lnSpc>
              <a:spcAft>
                <a:spcPts val="600"/>
              </a:spcAft>
            </a:pPr>
            <a:fld id="{EB93AA0E-B8D9-2F44-91B9-5D12320D67A6}" type="slidenum">
              <a:rPr lang="en-US" smtClean="0"/>
              <a:pPr>
                <a:lnSpc>
                  <a:spcPct val="90000"/>
                </a:lnSpc>
                <a:spcAft>
                  <a:spcPts val="600"/>
                </a:spcAft>
              </a:pPr>
              <a:t>74</a:t>
            </a:fld>
            <a:endParaRPr lang="en-US"/>
          </a:p>
        </p:txBody>
      </p:sp>
    </p:spTree>
    <p:extLst>
      <p:ext uri="{BB962C8B-B14F-4D97-AF65-F5344CB8AC3E}">
        <p14:creationId xmlns:p14="http://schemas.microsoft.com/office/powerpoint/2010/main" val="26412583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0A1FC-1DD1-47B3-AE18-2ED1CBF33045}"/>
              </a:ext>
            </a:extLst>
          </p:cNvPr>
          <p:cNvSpPr>
            <a:spLocks noGrp="1"/>
          </p:cNvSpPr>
          <p:nvPr>
            <p:ph type="title"/>
          </p:nvPr>
        </p:nvSpPr>
        <p:spPr>
          <a:xfrm>
            <a:off x="779463" y="62753"/>
            <a:ext cx="7583488" cy="1283167"/>
          </a:xfrm>
        </p:spPr>
        <p:txBody>
          <a:bodyPr anchor="ctr">
            <a:normAutofit/>
          </a:bodyPr>
          <a:lstStyle/>
          <a:p>
            <a:pPr>
              <a:lnSpc>
                <a:spcPct val="90000"/>
              </a:lnSpc>
            </a:pPr>
            <a:r>
              <a:rPr lang="en-US" sz="2400" dirty="0"/>
              <a:t>Beyond Blue:</a:t>
            </a:r>
            <a:br>
              <a:rPr lang="en-US" sz="2400" dirty="0"/>
            </a:br>
            <a:r>
              <a:rPr lang="en-US" sz="2400" dirty="0"/>
              <a:t>What Kind of Interventions Should We Look At?</a:t>
            </a:r>
          </a:p>
        </p:txBody>
      </p:sp>
      <p:sp>
        <p:nvSpPr>
          <p:cNvPr id="3" name="Content Placeholder 2">
            <a:extLst>
              <a:ext uri="{FF2B5EF4-FFF2-40B4-BE49-F238E27FC236}">
                <a16:creationId xmlns:a16="http://schemas.microsoft.com/office/drawing/2014/main" id="{167AC0BB-E44E-49BF-B83B-EEC9D81E4F2D}"/>
              </a:ext>
            </a:extLst>
          </p:cNvPr>
          <p:cNvSpPr>
            <a:spLocks noGrp="1"/>
          </p:cNvSpPr>
          <p:nvPr>
            <p:ph sz="half" idx="1"/>
          </p:nvPr>
        </p:nvSpPr>
        <p:spPr>
          <a:xfrm>
            <a:off x="779462" y="1828800"/>
            <a:ext cx="4092983" cy="4297363"/>
          </a:xfrm>
        </p:spPr>
        <p:txBody>
          <a:bodyPr>
            <a:normAutofit/>
          </a:bodyPr>
          <a:lstStyle/>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Terminology:</a:t>
            </a: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600"/>
              </a:spcBef>
              <a:spcAft>
                <a:spcPts val="6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Universal Interventions:</a:t>
            </a:r>
          </a:p>
          <a:p>
            <a:pPr lvl="1">
              <a:lnSpc>
                <a:spcPct val="107000"/>
              </a:lnSpc>
              <a:spcAft>
                <a:spcPts val="6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Build resilience across all levels of risk</a:t>
            </a:r>
          </a:p>
          <a:p>
            <a:pPr lvl="1">
              <a:lnSpc>
                <a:spcPct val="107000"/>
              </a:lnSpc>
              <a:spcAft>
                <a:spcPts val="6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Builds “Promotive Factors” for resilience building.</a:t>
            </a:r>
          </a:p>
          <a:p>
            <a:pPr marL="0" marR="0" lvl="0" indent="0">
              <a:lnSpc>
                <a:spcPct val="107000"/>
              </a:lnSpc>
              <a:spcBef>
                <a:spcPts val="600"/>
              </a:spcBef>
              <a:spcAft>
                <a:spcPts val="6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600"/>
              </a:spcBef>
              <a:spcAft>
                <a:spcPts val="6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Targeted interventions </a:t>
            </a:r>
          </a:p>
          <a:p>
            <a:pPr lvl="1">
              <a:lnSpc>
                <a:spcPct val="107000"/>
              </a:lnSpc>
              <a:spcAft>
                <a:spcPts val="6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Special role in the context of high adversity or risk</a:t>
            </a:r>
          </a:p>
          <a:p>
            <a:pPr lvl="1">
              <a:lnSpc>
                <a:spcPct val="107000"/>
              </a:lnSpc>
              <a:spcAft>
                <a:spcPts val="6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Builds “Protective Factors” for resilience.</a:t>
            </a:r>
          </a:p>
          <a:p>
            <a:endParaRPr lang="en-US" dirty="0"/>
          </a:p>
        </p:txBody>
      </p:sp>
      <p:sp>
        <p:nvSpPr>
          <p:cNvPr id="5" name="Slide Number Placeholder 4">
            <a:extLst>
              <a:ext uri="{FF2B5EF4-FFF2-40B4-BE49-F238E27FC236}">
                <a16:creationId xmlns:a16="http://schemas.microsoft.com/office/drawing/2014/main" id="{E822F29E-A171-4AE0-864B-87D6C522D2CA}"/>
              </a:ext>
            </a:extLst>
          </p:cNvPr>
          <p:cNvSpPr>
            <a:spLocks noGrp="1"/>
          </p:cNvSpPr>
          <p:nvPr>
            <p:ph type="sldNum" sz="quarter" idx="12"/>
          </p:nvPr>
        </p:nvSpPr>
        <p:spPr>
          <a:xfrm>
            <a:off x="8362951" y="6356350"/>
            <a:ext cx="609600" cy="365125"/>
          </a:xfrm>
        </p:spPr>
        <p:txBody>
          <a:bodyPr>
            <a:normAutofit/>
          </a:bodyPr>
          <a:lstStyle/>
          <a:p>
            <a:pPr>
              <a:lnSpc>
                <a:spcPct val="90000"/>
              </a:lnSpc>
              <a:spcAft>
                <a:spcPts val="600"/>
              </a:spcAft>
            </a:pPr>
            <a:fld id="{EB93AA0E-B8D9-2F44-91B9-5D12320D67A6}" type="slidenum">
              <a:rPr lang="en-US" smtClean="0"/>
              <a:pPr>
                <a:lnSpc>
                  <a:spcPct val="90000"/>
                </a:lnSpc>
                <a:spcAft>
                  <a:spcPts val="600"/>
                </a:spcAft>
              </a:pPr>
              <a:t>75</a:t>
            </a:fld>
            <a:endParaRPr lang="en-US"/>
          </a:p>
        </p:txBody>
      </p:sp>
      <p:pic>
        <p:nvPicPr>
          <p:cNvPr id="9" name="Content Placeholder 8">
            <a:extLst>
              <a:ext uri="{FF2B5EF4-FFF2-40B4-BE49-F238E27FC236}">
                <a16:creationId xmlns:a16="http://schemas.microsoft.com/office/drawing/2014/main" id="{7FA148BC-813F-48BA-8C90-9D0B04FE312A}"/>
              </a:ext>
            </a:extLst>
          </p:cNvPr>
          <p:cNvPicPr>
            <a:picLocks noGrp="1" noChangeAspect="1"/>
          </p:cNvPicPr>
          <p:nvPr>
            <p:ph sz="half" idx="2"/>
          </p:nvPr>
        </p:nvPicPr>
        <p:blipFill>
          <a:blip r:embed="rId2"/>
          <a:stretch>
            <a:fillRect/>
          </a:stretch>
        </p:blipFill>
        <p:spPr>
          <a:xfrm>
            <a:off x="5227520" y="2015161"/>
            <a:ext cx="2705334" cy="3924640"/>
          </a:xfrm>
        </p:spPr>
      </p:pic>
    </p:spTree>
    <p:extLst>
      <p:ext uri="{BB962C8B-B14F-4D97-AF65-F5344CB8AC3E}">
        <p14:creationId xmlns:p14="http://schemas.microsoft.com/office/powerpoint/2010/main" val="8053955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15717C-5662-4BBB-9D9A-580B41FC9E75}"/>
              </a:ext>
            </a:extLst>
          </p:cNvPr>
          <p:cNvSpPr>
            <a:spLocks noGrp="1"/>
          </p:cNvSpPr>
          <p:nvPr>
            <p:ph type="title"/>
          </p:nvPr>
        </p:nvSpPr>
        <p:spPr/>
        <p:txBody>
          <a:bodyPr/>
          <a:lstStyle/>
          <a:p>
            <a:r>
              <a:rPr lang="en-US" sz="4000" dirty="0"/>
              <a:t>An Opportunity and a Challenge</a:t>
            </a:r>
          </a:p>
        </p:txBody>
      </p:sp>
      <p:sp>
        <p:nvSpPr>
          <p:cNvPr id="5" name="Slide Number Placeholder 4">
            <a:extLst>
              <a:ext uri="{FF2B5EF4-FFF2-40B4-BE49-F238E27FC236}">
                <a16:creationId xmlns:a16="http://schemas.microsoft.com/office/drawing/2014/main" id="{12DF82C8-27F8-4917-B2FD-5E8FEECDE922}"/>
              </a:ext>
            </a:extLst>
          </p:cNvPr>
          <p:cNvSpPr>
            <a:spLocks noGrp="1"/>
          </p:cNvSpPr>
          <p:nvPr>
            <p:ph type="sldNum" sz="quarter" idx="12"/>
          </p:nvPr>
        </p:nvSpPr>
        <p:spPr/>
        <p:txBody>
          <a:bodyPr/>
          <a:lstStyle/>
          <a:p>
            <a:fld id="{EB93AA0E-B8D9-2F44-91B9-5D12320D67A6}" type="slidenum">
              <a:rPr lang="en-US" smtClean="0"/>
              <a:t>76</a:t>
            </a:fld>
            <a:endParaRPr lang="en-US" dirty="0"/>
          </a:p>
        </p:txBody>
      </p:sp>
      <p:pic>
        <p:nvPicPr>
          <p:cNvPr id="8" name="Content Placeholder 7">
            <a:extLst>
              <a:ext uri="{FF2B5EF4-FFF2-40B4-BE49-F238E27FC236}">
                <a16:creationId xmlns:a16="http://schemas.microsoft.com/office/drawing/2014/main" id="{66B2EC6B-CBA6-4042-9738-D0F38D1A2D88}"/>
              </a:ext>
            </a:extLst>
          </p:cNvPr>
          <p:cNvPicPr>
            <a:picLocks noGrp="1"/>
          </p:cNvPicPr>
          <p:nvPr>
            <p:ph idx="1"/>
          </p:nvPr>
        </p:nvPicPr>
        <p:blipFill>
          <a:blip r:embed="rId3"/>
          <a:stretch>
            <a:fillRect/>
          </a:stretch>
        </p:blipFill>
        <p:spPr>
          <a:xfrm>
            <a:off x="2031856" y="1828800"/>
            <a:ext cx="5078701" cy="4297363"/>
          </a:xfrm>
          <a:prstGeom prst="rect">
            <a:avLst/>
          </a:prstGeom>
        </p:spPr>
      </p:pic>
    </p:spTree>
    <p:extLst>
      <p:ext uri="{BB962C8B-B14F-4D97-AF65-F5344CB8AC3E}">
        <p14:creationId xmlns:p14="http://schemas.microsoft.com/office/powerpoint/2010/main" val="14632973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7D02-8C92-4A3A-A176-17A912EA907D}"/>
              </a:ext>
            </a:extLst>
          </p:cNvPr>
          <p:cNvSpPr>
            <a:spLocks noGrp="1"/>
          </p:cNvSpPr>
          <p:nvPr>
            <p:ph type="title"/>
          </p:nvPr>
        </p:nvSpPr>
        <p:spPr/>
        <p:txBody>
          <a:bodyPr/>
          <a:lstStyle/>
          <a:p>
            <a:r>
              <a:rPr lang="en-US" sz="4000" dirty="0"/>
              <a:t>An Opportunity and a Challenge</a:t>
            </a:r>
          </a:p>
        </p:txBody>
      </p:sp>
      <p:sp>
        <p:nvSpPr>
          <p:cNvPr id="3" name="Content Placeholder 2">
            <a:extLst>
              <a:ext uri="{FF2B5EF4-FFF2-40B4-BE49-F238E27FC236}">
                <a16:creationId xmlns:a16="http://schemas.microsoft.com/office/drawing/2014/main" id="{DF0CFB2F-7B76-492E-9020-322977722285}"/>
              </a:ext>
            </a:extLst>
          </p:cNvPr>
          <p:cNvSpPr>
            <a:spLocks noGrp="1"/>
          </p:cNvSpPr>
          <p:nvPr>
            <p:ph idx="1"/>
          </p:nvPr>
        </p:nvSpPr>
        <p:spPr/>
        <p:txBody>
          <a:bodyPr/>
          <a:lstStyle/>
          <a:p>
            <a:pPr marL="0" indent="0">
              <a:buNone/>
            </a:pPr>
            <a:r>
              <a:rPr lang="en-US" dirty="0"/>
              <a:t>Recommendations from Beyond Blue:</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Intervening during the early years is especially important for improving outcomes for vulnerable and at-risk children.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Although some young children will be exposed to resilience interventions (for example, in ECEC settings), there will always be some children who ‘fall through the cracks’ because they are not attending services.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Deliver targeted resilience interventions in universal settings for children who are vulnerable and at-risk and have minimal contact with ECEC settings. </a:t>
            </a:r>
          </a:p>
          <a:p>
            <a:pPr marL="0" indent="0">
              <a:buNone/>
            </a:pPr>
            <a:endParaRPr lang="en-US" dirty="0"/>
          </a:p>
        </p:txBody>
      </p:sp>
      <p:sp>
        <p:nvSpPr>
          <p:cNvPr id="4" name="Slide Number Placeholder 3">
            <a:extLst>
              <a:ext uri="{FF2B5EF4-FFF2-40B4-BE49-F238E27FC236}">
                <a16:creationId xmlns:a16="http://schemas.microsoft.com/office/drawing/2014/main" id="{DD594078-7541-4375-8863-D61D0549BB04}"/>
              </a:ext>
            </a:extLst>
          </p:cNvPr>
          <p:cNvSpPr>
            <a:spLocks noGrp="1"/>
          </p:cNvSpPr>
          <p:nvPr>
            <p:ph type="sldNum" sz="quarter" idx="12"/>
          </p:nvPr>
        </p:nvSpPr>
        <p:spPr/>
        <p:txBody>
          <a:bodyPr/>
          <a:lstStyle/>
          <a:p>
            <a:fld id="{EB93AA0E-B8D9-2F44-91B9-5D12320D67A6}" type="slidenum">
              <a:rPr lang="en-US" smtClean="0"/>
              <a:t>77</a:t>
            </a:fld>
            <a:endParaRPr lang="en-US" dirty="0"/>
          </a:p>
        </p:txBody>
      </p:sp>
    </p:spTree>
    <p:extLst>
      <p:ext uri="{BB962C8B-B14F-4D97-AF65-F5344CB8AC3E}">
        <p14:creationId xmlns:p14="http://schemas.microsoft.com/office/powerpoint/2010/main" val="301123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7D02-8C92-4A3A-A176-17A912EA907D}"/>
              </a:ext>
            </a:extLst>
          </p:cNvPr>
          <p:cNvSpPr>
            <a:spLocks noGrp="1"/>
          </p:cNvSpPr>
          <p:nvPr>
            <p:ph type="title"/>
          </p:nvPr>
        </p:nvSpPr>
        <p:spPr/>
        <p:txBody>
          <a:bodyPr/>
          <a:lstStyle/>
          <a:p>
            <a:r>
              <a:rPr lang="en-US" sz="4000" dirty="0"/>
              <a:t>An Opportunity and a Challenge</a:t>
            </a:r>
          </a:p>
        </p:txBody>
      </p:sp>
      <p:sp>
        <p:nvSpPr>
          <p:cNvPr id="3" name="Content Placeholder 2">
            <a:extLst>
              <a:ext uri="{FF2B5EF4-FFF2-40B4-BE49-F238E27FC236}">
                <a16:creationId xmlns:a16="http://schemas.microsoft.com/office/drawing/2014/main" id="{DF0CFB2F-7B76-492E-9020-322977722285}"/>
              </a:ext>
            </a:extLst>
          </p:cNvPr>
          <p:cNvSpPr>
            <a:spLocks noGrp="1"/>
          </p:cNvSpPr>
          <p:nvPr>
            <p:ph idx="1"/>
          </p:nvPr>
        </p:nvSpPr>
        <p:spPr/>
        <p:txBody>
          <a:bodyPr/>
          <a:lstStyle/>
          <a:p>
            <a:pPr marL="0" indent="0">
              <a:buNone/>
            </a:pPr>
            <a:r>
              <a:rPr lang="en-US" dirty="0"/>
              <a:t>Recommendations:</a:t>
            </a:r>
          </a:p>
          <a:p>
            <a:pPr marL="0" indent="0">
              <a:buNone/>
            </a:pP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Tailor targeted resilience interventions to the unique circumstances of children to ensure they are appropriate to the type of adversity the child is experiencing and the intensity of support they need.</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Ensure you have options available for children and families who need or request additional specialist support to deal with adversity or trauma (e.g. a list of available specialist services and referral options. </a:t>
            </a:r>
          </a:p>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DD594078-7541-4375-8863-D61D0549BB04}"/>
              </a:ext>
            </a:extLst>
          </p:cNvPr>
          <p:cNvSpPr>
            <a:spLocks noGrp="1"/>
          </p:cNvSpPr>
          <p:nvPr>
            <p:ph type="sldNum" sz="quarter" idx="12"/>
          </p:nvPr>
        </p:nvSpPr>
        <p:spPr/>
        <p:txBody>
          <a:bodyPr/>
          <a:lstStyle/>
          <a:p>
            <a:fld id="{EB93AA0E-B8D9-2F44-91B9-5D12320D67A6}" type="slidenum">
              <a:rPr lang="en-US" smtClean="0"/>
              <a:t>78</a:t>
            </a:fld>
            <a:endParaRPr lang="en-US" dirty="0"/>
          </a:p>
        </p:txBody>
      </p:sp>
    </p:spTree>
    <p:extLst>
      <p:ext uri="{BB962C8B-B14F-4D97-AF65-F5344CB8AC3E}">
        <p14:creationId xmlns:p14="http://schemas.microsoft.com/office/powerpoint/2010/main" val="29733271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5A30F9-A88E-4819-A7D1-25143FEFFD37}"/>
              </a:ext>
            </a:extLst>
          </p:cNvPr>
          <p:cNvSpPr>
            <a:spLocks noGrp="1"/>
          </p:cNvSpPr>
          <p:nvPr>
            <p:ph type="ctrTitle"/>
          </p:nvPr>
        </p:nvSpPr>
        <p:spPr>
          <a:xfrm>
            <a:off x="779462" y="304173"/>
            <a:ext cx="7583488" cy="1067428"/>
          </a:xfrm>
        </p:spPr>
        <p:txBody>
          <a:bodyPr/>
          <a:lstStyle/>
          <a:p>
            <a:r>
              <a:rPr lang="en-US" sz="3200" dirty="0"/>
              <a:t>Building Resilience in Children and Families</a:t>
            </a:r>
          </a:p>
        </p:txBody>
      </p:sp>
      <p:sp>
        <p:nvSpPr>
          <p:cNvPr id="6" name="Subtitle 5">
            <a:extLst>
              <a:ext uri="{FF2B5EF4-FFF2-40B4-BE49-F238E27FC236}">
                <a16:creationId xmlns:a16="http://schemas.microsoft.com/office/drawing/2014/main" id="{9310ECC3-1205-405C-B1D5-30F4CAA4A520}"/>
              </a:ext>
            </a:extLst>
          </p:cNvPr>
          <p:cNvSpPr>
            <a:spLocks noGrp="1"/>
          </p:cNvSpPr>
          <p:nvPr>
            <p:ph type="subTitle" idx="1"/>
          </p:nvPr>
        </p:nvSpPr>
        <p:spPr>
          <a:xfrm>
            <a:off x="914400" y="5334000"/>
            <a:ext cx="7448550" cy="1219827"/>
          </a:xfrm>
        </p:spPr>
        <p:txBody>
          <a:bodyPr>
            <a:normAutofit/>
          </a:bodyPr>
          <a:lstStyle/>
          <a:p>
            <a:r>
              <a:rPr lang="en-US" sz="2400" dirty="0">
                <a:solidFill>
                  <a:schemeClr val="tx1"/>
                </a:solidFill>
              </a:rPr>
              <a:t>Dean Moshofsky, MD</a:t>
            </a:r>
          </a:p>
          <a:p>
            <a:r>
              <a:rPr lang="en-US" sz="2400" dirty="0">
                <a:solidFill>
                  <a:schemeClr val="tx1"/>
                </a:solidFill>
              </a:rPr>
              <a:t>dmoshofsky@metropediatrics.com</a:t>
            </a:r>
          </a:p>
        </p:txBody>
      </p:sp>
      <p:sp>
        <p:nvSpPr>
          <p:cNvPr id="4" name="Slide Number Placeholder 3">
            <a:extLst>
              <a:ext uri="{FF2B5EF4-FFF2-40B4-BE49-F238E27FC236}">
                <a16:creationId xmlns:a16="http://schemas.microsoft.com/office/drawing/2014/main" id="{7BFFE41E-85CC-4C11-ACB6-9BA346BBAA6E}"/>
              </a:ext>
            </a:extLst>
          </p:cNvPr>
          <p:cNvSpPr>
            <a:spLocks noGrp="1"/>
          </p:cNvSpPr>
          <p:nvPr>
            <p:ph type="sldNum" sz="quarter" idx="4294967295"/>
          </p:nvPr>
        </p:nvSpPr>
        <p:spPr>
          <a:xfrm>
            <a:off x="0" y="6356350"/>
            <a:ext cx="609600" cy="365125"/>
          </a:xfrm>
          <a:prstGeom prst="rect">
            <a:avLst/>
          </a:prstGeom>
        </p:spPr>
        <p:txBody>
          <a:bodyPr/>
          <a:lstStyle/>
          <a:p>
            <a:fld id="{EB93AA0E-B8D9-2F44-91B9-5D12320D67A6}" type="slidenum">
              <a:rPr lang="en-US" smtClean="0"/>
              <a:t>79</a:t>
            </a:fld>
            <a:endParaRPr lang="en-US" dirty="0"/>
          </a:p>
        </p:txBody>
      </p:sp>
      <p:pic>
        <p:nvPicPr>
          <p:cNvPr id="8" name="Content Placeholder 8">
            <a:extLst>
              <a:ext uri="{FF2B5EF4-FFF2-40B4-BE49-F238E27FC236}">
                <a16:creationId xmlns:a16="http://schemas.microsoft.com/office/drawing/2014/main" id="{A3F42D51-8A32-4847-941F-F2CD68621026}"/>
              </a:ext>
            </a:extLst>
          </p:cNvPr>
          <p:cNvPicPr>
            <a:picLocks noGrp="1" noChangeAspect="1"/>
          </p:cNvPicPr>
          <p:nvPr>
            <p:ph type="pic" sz="quarter" idx="13"/>
          </p:nvPr>
        </p:nvPicPr>
        <p:blipFill>
          <a:blip r:embed="rId3"/>
          <a:srcRect t="28304" b="28304"/>
          <a:stretch>
            <a:fillRect/>
          </a:stretch>
        </p:blipFill>
        <p:spPr>
          <a:xfrm>
            <a:off x="1625586" y="1728354"/>
            <a:ext cx="5891240" cy="3401291"/>
          </a:xfrm>
          <a:prstGeom prst="rect">
            <a:avLst/>
          </a:prstGeom>
        </p:spPr>
      </p:pic>
    </p:spTree>
    <p:extLst>
      <p:ext uri="{BB962C8B-B14F-4D97-AF65-F5344CB8AC3E}">
        <p14:creationId xmlns:p14="http://schemas.microsoft.com/office/powerpoint/2010/main" val="4073165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Dose Response: </a:t>
            </a:r>
            <a:br>
              <a:rPr lang="en-US" sz="4400" dirty="0"/>
            </a:br>
            <a:r>
              <a:rPr lang="en-US" sz="4400" dirty="0"/>
              <a:t>Adverse Psychosocial Health</a:t>
            </a:r>
          </a:p>
        </p:txBody>
      </p:sp>
      <p:sp>
        <p:nvSpPr>
          <p:cNvPr id="3" name="Content Placeholder 2"/>
          <p:cNvSpPr>
            <a:spLocks noGrp="1"/>
          </p:cNvSpPr>
          <p:nvPr>
            <p:ph sz="half" idx="1"/>
          </p:nvPr>
        </p:nvSpPr>
        <p:spPr>
          <a:xfrm>
            <a:off x="779463" y="1632032"/>
            <a:ext cx="7170579" cy="4988688"/>
          </a:xfrm>
        </p:spPr>
        <p:txBody>
          <a:bodyPr>
            <a:normAutofit/>
          </a:bodyPr>
          <a:lstStyle/>
          <a:p>
            <a:pPr marL="0" indent="0">
              <a:buNone/>
            </a:pPr>
            <a:r>
              <a:rPr lang="en-US" sz="2400" b="1" u="sng" dirty="0">
                <a:effectLst/>
              </a:rPr>
              <a:t>CONDITION</a:t>
            </a:r>
            <a:r>
              <a:rPr lang="en-US" sz="2400" b="1" dirty="0">
                <a:effectLst/>
              </a:rPr>
              <a:t>		</a:t>
            </a:r>
            <a:r>
              <a:rPr lang="en-US" sz="2400" b="1" u="sng" dirty="0">
                <a:effectLst/>
              </a:rPr>
              <a:t>CORRELATION WITH ACES</a:t>
            </a:r>
          </a:p>
          <a:p>
            <a:pPr marL="0" indent="0">
              <a:buNone/>
            </a:pPr>
            <a:r>
              <a:rPr lang="en-US" sz="1900" dirty="0">
                <a:effectLst/>
              </a:rPr>
              <a:t>Workplace		Absenteeism,  poor job performance, 			serious financial problems</a:t>
            </a:r>
            <a:r>
              <a:rPr lang="en-US" sz="1400" dirty="0">
                <a:effectLst/>
              </a:rPr>
              <a:t>*</a:t>
            </a:r>
          </a:p>
          <a:p>
            <a:pPr marL="0" indent="0">
              <a:buNone/>
            </a:pPr>
            <a:r>
              <a:rPr lang="en-US" sz="1900" dirty="0">
                <a:effectLst/>
              </a:rPr>
              <a:t>Domestic violence		Perpetrating domestic violence</a:t>
            </a:r>
            <a:r>
              <a:rPr lang="en-US" sz="1400" dirty="0">
                <a:effectLst/>
              </a:rPr>
              <a:t>*</a:t>
            </a:r>
          </a:p>
          <a:p>
            <a:pPr marL="0" indent="0">
              <a:buNone/>
            </a:pPr>
            <a:r>
              <a:rPr lang="en-US" sz="1900" dirty="0">
                <a:effectLst/>
              </a:rPr>
              <a:t>Mental Health		Depression, anxiety, impulse control</a:t>
            </a:r>
            <a:r>
              <a:rPr lang="en-US" sz="1200" dirty="0">
                <a:effectLst/>
              </a:rPr>
              <a:t>*</a:t>
            </a:r>
          </a:p>
          <a:p>
            <a:pPr marL="0" indent="0">
              <a:buNone/>
            </a:pPr>
            <a:r>
              <a:rPr lang="en-US" sz="1900" dirty="0">
                <a:effectLst/>
              </a:rPr>
              <a:t>Education		Academic difficulties, behavioral 				concerns in school</a:t>
            </a:r>
            <a:r>
              <a:rPr lang="en-US" sz="1100" dirty="0">
                <a:effectLst/>
              </a:rPr>
              <a:t>**</a:t>
            </a:r>
          </a:p>
          <a:p>
            <a:pPr marL="0" indent="0">
              <a:buNone/>
            </a:pPr>
            <a:r>
              <a:rPr lang="en-US" sz="1900" dirty="0">
                <a:effectLst/>
              </a:rPr>
              <a:t>Teen Sexual health		Intercourse by age 15, teen pregnancy</a:t>
            </a:r>
            <a:r>
              <a:rPr lang="en-US" sz="1100" dirty="0">
                <a:effectLst/>
              </a:rPr>
              <a:t>***</a:t>
            </a:r>
          </a:p>
          <a:p>
            <a:pPr marL="0" indent="0">
              <a:buNone/>
            </a:pPr>
            <a:r>
              <a:rPr lang="en-US" sz="1900" dirty="0">
                <a:effectLst/>
              </a:rPr>
              <a:t>			</a:t>
            </a:r>
            <a:r>
              <a:rPr lang="en-US" sz="1800" dirty="0">
                <a:effectLst/>
              </a:rPr>
              <a:t>    		  </a:t>
            </a:r>
            <a:r>
              <a:rPr lang="en-US" sz="1100" dirty="0">
                <a:effectLst/>
              </a:rPr>
              <a:t>*  </a:t>
            </a:r>
            <a:r>
              <a:rPr lang="en-US" sz="1100" dirty="0">
                <a:solidFill>
                  <a:schemeClr val="tx1"/>
                </a:solidFill>
                <a:effectLst/>
              </a:rPr>
              <a:t>ACE Too High.com</a:t>
            </a:r>
          </a:p>
          <a:p>
            <a:pPr marL="0" indent="0">
              <a:spcBef>
                <a:spcPts val="0"/>
              </a:spcBef>
              <a:buNone/>
            </a:pPr>
            <a:r>
              <a:rPr lang="en-US" sz="1100" dirty="0">
                <a:solidFill>
                  <a:schemeClr val="tx1"/>
                </a:solidFill>
                <a:effectLst/>
              </a:rPr>
              <a:t>					 **  WSU Area Health Education Center</a:t>
            </a:r>
          </a:p>
          <a:p>
            <a:pPr marL="0" indent="0">
              <a:spcBef>
                <a:spcPts val="0"/>
              </a:spcBef>
              <a:buNone/>
            </a:pPr>
            <a:r>
              <a:rPr lang="en-US" sz="1100" dirty="0">
                <a:solidFill>
                  <a:schemeClr val="tx1"/>
                </a:solidFill>
                <a:effectLst/>
              </a:rPr>
              <a:t>			                                                        ***   Aces Study </a:t>
            </a:r>
            <a:r>
              <a:rPr lang="en-US" sz="1100" dirty="0" err="1">
                <a:solidFill>
                  <a:schemeClr val="tx1"/>
                </a:solidFill>
                <a:effectLst/>
              </a:rPr>
              <a:t>Felliti</a:t>
            </a:r>
            <a:r>
              <a:rPr lang="en-US" sz="1100" dirty="0">
                <a:solidFill>
                  <a:schemeClr val="tx1"/>
                </a:solidFill>
                <a:effectLst/>
              </a:rPr>
              <a:t>, </a:t>
            </a:r>
            <a:r>
              <a:rPr lang="en-US" sz="1100" dirty="0" err="1">
                <a:solidFill>
                  <a:schemeClr val="tx1"/>
                </a:solidFill>
                <a:effectLst/>
              </a:rPr>
              <a:t>Anda</a:t>
            </a:r>
            <a:endParaRPr lang="en-US" sz="1100" dirty="0">
              <a:solidFill>
                <a:schemeClr val="tx1"/>
              </a:solidFill>
              <a:effectLst/>
            </a:endParaRPr>
          </a:p>
        </p:txBody>
      </p:sp>
      <p:sp>
        <p:nvSpPr>
          <p:cNvPr id="10" name="Content Placeholder 9">
            <a:extLst>
              <a:ext uri="{FF2B5EF4-FFF2-40B4-BE49-F238E27FC236}">
                <a16:creationId xmlns:a16="http://schemas.microsoft.com/office/drawing/2014/main" id="{F057A451-97D8-4236-A50E-A3FA5EB9B88A}"/>
              </a:ext>
            </a:extLst>
          </p:cNvPr>
          <p:cNvSpPr>
            <a:spLocks noGrp="1"/>
          </p:cNvSpPr>
          <p:nvPr>
            <p:ph sz="half" idx="2"/>
          </p:nvPr>
        </p:nvSpPr>
        <p:spPr>
          <a:xfrm>
            <a:off x="7662441" y="1828800"/>
            <a:ext cx="700510" cy="3125165"/>
          </a:xfrm>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83773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26" y="0"/>
            <a:ext cx="8913813" cy="1420837"/>
          </a:xfrm>
        </p:spPr>
        <p:txBody>
          <a:bodyPr>
            <a:normAutofit/>
          </a:bodyPr>
          <a:lstStyle/>
          <a:p>
            <a:r>
              <a:rPr lang="en-US" sz="2400" dirty="0"/>
              <a:t>New Information: Dose Response of ACEs on</a:t>
            </a:r>
            <a:br>
              <a:rPr lang="en-US" sz="4400" dirty="0"/>
            </a:br>
            <a:r>
              <a:rPr lang="en-US" sz="4400" dirty="0"/>
              <a:t>Adverse</a:t>
            </a:r>
            <a:r>
              <a:rPr lang="en-US" sz="4000" dirty="0"/>
              <a:t> Developmental, Behavior Health</a:t>
            </a:r>
          </a:p>
        </p:txBody>
      </p:sp>
      <p:sp>
        <p:nvSpPr>
          <p:cNvPr id="3" name="Content Placeholder 2"/>
          <p:cNvSpPr>
            <a:spLocks noGrp="1"/>
          </p:cNvSpPr>
          <p:nvPr>
            <p:ph idx="1"/>
          </p:nvPr>
        </p:nvSpPr>
        <p:spPr>
          <a:xfrm>
            <a:off x="685800" y="1135117"/>
            <a:ext cx="7770813" cy="45719"/>
          </a:xfrm>
        </p:spPr>
        <p:txBody>
          <a:bodyPr>
            <a:normAutofit fontScale="25000" lnSpcReduction="20000"/>
          </a:bodyPr>
          <a:lstStyle/>
          <a:p>
            <a:endParaRPr lang="en-US" sz="1900" b="1" u="sng" dirty="0">
              <a:effectLst/>
            </a:endParaRPr>
          </a:p>
          <a:p>
            <a:pPr marL="0" indent="0">
              <a:buNone/>
            </a:pPr>
            <a:endParaRPr lang="en-US" dirty="0"/>
          </a:p>
        </p:txBody>
      </p:sp>
      <p:sp>
        <p:nvSpPr>
          <p:cNvPr id="5" name="TextBox 4"/>
          <p:cNvSpPr txBox="1"/>
          <p:nvPr/>
        </p:nvSpPr>
        <p:spPr>
          <a:xfrm>
            <a:off x="586854" y="4858602"/>
            <a:ext cx="8229887" cy="369332"/>
          </a:xfrm>
          <a:prstGeom prst="rect">
            <a:avLst/>
          </a:prstGeom>
          <a:noFill/>
        </p:spPr>
        <p:txBody>
          <a:bodyPr wrap="square" rtlCol="0">
            <a:spAutoFit/>
          </a:bodyPr>
          <a:lstStyle/>
          <a:p>
            <a:r>
              <a:rPr lang="en-US" dirty="0">
                <a:solidFill>
                  <a:schemeClr val="bg2"/>
                </a:solidFill>
                <a:effectLst/>
              </a:rPr>
              <a:t> </a:t>
            </a:r>
            <a:endParaRPr lang="en-US" dirty="0">
              <a:solidFill>
                <a:schemeClr val="bg2"/>
              </a:solidFill>
            </a:endParaRPr>
          </a:p>
        </p:txBody>
      </p:sp>
      <p:sp>
        <p:nvSpPr>
          <p:cNvPr id="13" name="TextBox 12"/>
          <p:cNvSpPr txBox="1"/>
          <p:nvPr/>
        </p:nvSpPr>
        <p:spPr>
          <a:xfrm>
            <a:off x="1163782" y="1996280"/>
            <a:ext cx="6795654" cy="4401205"/>
          </a:xfrm>
          <a:prstGeom prst="rect">
            <a:avLst/>
          </a:prstGeom>
          <a:noFill/>
        </p:spPr>
        <p:txBody>
          <a:bodyPr wrap="square" rtlCol="0">
            <a:spAutoFit/>
          </a:bodyPr>
          <a:lstStyle/>
          <a:p>
            <a:pPr lvl="0"/>
            <a:r>
              <a:rPr lang="en-US" sz="2400" b="1" u="sng" dirty="0">
                <a:effectLst/>
              </a:rPr>
              <a:t>With an ACE score of </a:t>
            </a:r>
            <a:r>
              <a:rPr lang="en-US" sz="2400" b="1" u="sng" dirty="0"/>
              <a:t>3 or more</a:t>
            </a:r>
            <a:r>
              <a:rPr lang="en-US" sz="2400" b="1" u="sng" dirty="0">
                <a:effectLst/>
              </a:rPr>
              <a:t>:</a:t>
            </a:r>
          </a:p>
          <a:p>
            <a:pPr marL="742950" lvl="1" indent="-285750">
              <a:buFont typeface="Arial" panose="020B0604020202020204" pitchFamily="34" charset="0"/>
              <a:buChar char="•"/>
            </a:pPr>
            <a:r>
              <a:rPr lang="en-US" sz="2400" dirty="0"/>
              <a:t>A child is nearly 4 times more likely have developmental delays*</a:t>
            </a:r>
          </a:p>
          <a:p>
            <a:pPr lvl="1"/>
            <a:endParaRPr lang="en-US" sz="2400" dirty="0">
              <a:solidFill>
                <a:schemeClr val="bg2">
                  <a:lumMod val="60000"/>
                  <a:lumOff val="40000"/>
                </a:schemeClr>
              </a:solidFill>
              <a:effectLst/>
            </a:endParaRPr>
          </a:p>
          <a:p>
            <a:pPr lvl="0"/>
            <a:r>
              <a:rPr lang="en-US" sz="2400" b="1" u="sng" dirty="0">
                <a:effectLst/>
              </a:rPr>
              <a:t>With an ACE scor</a:t>
            </a:r>
            <a:r>
              <a:rPr lang="en-US" sz="2400" b="1" u="sng" dirty="0"/>
              <a:t>e or 4 or more:</a:t>
            </a:r>
          </a:p>
          <a:p>
            <a:pPr marL="742950" lvl="1" indent="-285750">
              <a:buFont typeface="Arial" panose="020B0604020202020204" pitchFamily="34" charset="0"/>
              <a:buChar char="•"/>
            </a:pPr>
            <a:r>
              <a:rPr lang="en-US" sz="2400" dirty="0">
                <a:effectLst/>
              </a:rPr>
              <a:t>A child is 32 times more likely to have behavioral problems in school**</a:t>
            </a:r>
          </a:p>
          <a:p>
            <a:pPr lvl="1"/>
            <a:endParaRPr lang="en-US" sz="1600" dirty="0">
              <a:effectLst/>
            </a:endParaRPr>
          </a:p>
          <a:p>
            <a:pPr lvl="1"/>
            <a:endParaRPr lang="en-US" sz="1600" dirty="0"/>
          </a:p>
          <a:p>
            <a:pPr lvl="1"/>
            <a:endParaRPr lang="en-US" sz="1600" dirty="0">
              <a:effectLst/>
            </a:endParaRPr>
          </a:p>
          <a:p>
            <a:pPr lvl="1"/>
            <a:endParaRPr lang="en-US" sz="1600" dirty="0">
              <a:effectLst/>
            </a:endParaRPr>
          </a:p>
          <a:p>
            <a:pPr lvl="1"/>
            <a:r>
              <a:rPr lang="en-US" sz="1600" i="1" dirty="0"/>
              <a:t>		Source:</a:t>
            </a:r>
          </a:p>
          <a:p>
            <a:pPr lvl="1"/>
            <a:r>
              <a:rPr lang="en-US" sz="1600" i="1" dirty="0"/>
              <a:t>		*   </a:t>
            </a:r>
            <a:r>
              <a:rPr lang="en-US" sz="1600" i="1" dirty="0">
                <a:effectLst/>
              </a:rPr>
              <a:t>Marie-Mitchell  et al, 2013</a:t>
            </a:r>
          </a:p>
          <a:p>
            <a:pPr lvl="1"/>
            <a:r>
              <a:rPr lang="en-US" sz="1600" i="1" dirty="0"/>
              <a:t>		** Burke et al, 2011</a:t>
            </a:r>
            <a:endParaRPr lang="en-US" sz="1600" i="1" dirty="0">
              <a:effectLst/>
            </a:endParaRPr>
          </a:p>
        </p:txBody>
      </p:sp>
      <p:sp>
        <p:nvSpPr>
          <p:cNvPr id="6" name="Footer Placeholder 2"/>
          <p:cNvSpPr txBox="1">
            <a:spLocks/>
          </p:cNvSpPr>
          <p:nvPr/>
        </p:nvSpPr>
        <p:spPr>
          <a:xfrm>
            <a:off x="124546" y="6400805"/>
            <a:ext cx="220121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t>©2017 Children’s Health Foundation and Amy Stoeber, Ph.D</a:t>
            </a:r>
          </a:p>
        </p:txBody>
      </p:sp>
      <p:sp>
        <p:nvSpPr>
          <p:cNvPr id="4" name="Slide Number Placeholder 3">
            <a:extLst>
              <a:ext uri="{FF2B5EF4-FFF2-40B4-BE49-F238E27FC236}">
                <a16:creationId xmlns:a16="http://schemas.microsoft.com/office/drawing/2014/main" id="{4CE56BB2-56FA-4C4B-967B-4132439D9CBD}"/>
              </a:ext>
            </a:extLst>
          </p:cNvPr>
          <p:cNvSpPr>
            <a:spLocks noGrp="1"/>
          </p:cNvSpPr>
          <p:nvPr>
            <p:ph type="sldNum" sz="quarter" idx="12"/>
          </p:nvPr>
        </p:nvSpPr>
        <p:spPr/>
        <p:txBody>
          <a:bodyPr/>
          <a:lstStyle/>
          <a:p>
            <a:fld id="{237E68FB-E91D-473A-B17A-84211841C3A6}" type="slidenum">
              <a:rPr lang="en-US" smtClean="0"/>
              <a:t>9</a:t>
            </a:fld>
            <a:endParaRPr lang="en-US" dirty="0"/>
          </a:p>
        </p:txBody>
      </p:sp>
    </p:spTree>
    <p:extLst>
      <p:ext uri="{BB962C8B-B14F-4D97-AF65-F5344CB8AC3E}">
        <p14:creationId xmlns:p14="http://schemas.microsoft.com/office/powerpoint/2010/main" val="166073471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recedent">
  <a:themeElements>
    <a:clrScheme name="Custom 2">
      <a:dk1>
        <a:sysClr val="windowText" lastClr="000000"/>
      </a:dk1>
      <a:lt1>
        <a:sysClr val="window" lastClr="FFFFFF"/>
      </a:lt1>
      <a:dk2>
        <a:srgbClr val="283138"/>
      </a:dk2>
      <a:lt2>
        <a:srgbClr val="FF8600"/>
      </a:lt2>
      <a:accent1>
        <a:srgbClr val="FFFFFF"/>
      </a:accent1>
      <a:accent2>
        <a:srgbClr val="D2610C"/>
      </a:accent2>
      <a:accent3>
        <a:srgbClr val="FFFFFF"/>
      </a:accent3>
      <a:accent4>
        <a:srgbClr val="94147C"/>
      </a:accent4>
      <a:accent5>
        <a:srgbClr val="5D5AD2"/>
      </a:accent5>
      <a:accent6>
        <a:srgbClr val="6F6C7D"/>
      </a:accent6>
      <a:hlink>
        <a:srgbClr val="6187E3"/>
      </a:hlink>
      <a:folHlink>
        <a:srgbClr val="7B8E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912</TotalTime>
  <Words>10748</Words>
  <Application>Microsoft Office PowerPoint</Application>
  <PresentationFormat>On-screen Show (4:3)</PresentationFormat>
  <Paragraphs>1335</Paragraphs>
  <Slides>79</Slides>
  <Notes>72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Calibri</vt:lpstr>
      <vt:lpstr>Calisto MT</vt:lpstr>
      <vt:lpstr>Helvetica</vt:lpstr>
      <vt:lpstr>Segoe UI</vt:lpstr>
      <vt:lpstr>Symbol</vt:lpstr>
      <vt:lpstr>Wingdings</vt:lpstr>
      <vt:lpstr>Precedent</vt:lpstr>
      <vt:lpstr>Building Resilience in Children and Families</vt:lpstr>
      <vt:lpstr>Goals for Today</vt:lpstr>
      <vt:lpstr>Background</vt:lpstr>
      <vt:lpstr>Review: 1998 ACEs Study Vince Felliti MD, Robert Anda MD</vt:lpstr>
      <vt:lpstr>New Information Additional ACES</vt:lpstr>
      <vt:lpstr>What we learned from the ACEs Study: ACEs are Common</vt:lpstr>
      <vt:lpstr>What we learned from the ACEs Study:  Dose Response for Adverse Health </vt:lpstr>
      <vt:lpstr>Dose Response:  Adverse Psychosocial Health</vt:lpstr>
      <vt:lpstr>New Information: Dose Response of ACEs on Adverse Developmental, Behavior Health</vt:lpstr>
      <vt:lpstr>2014 Ted Talk:  “The science is clear: Early adversity dramatically affects health across a lifetime.”</vt:lpstr>
      <vt:lpstr>  “What are we going to do about it?”  </vt:lpstr>
      <vt:lpstr>Targeting ACEs</vt:lpstr>
      <vt:lpstr>“The impact of a successful approach to ACEs might be as great as a major vaccine”</vt:lpstr>
      <vt:lpstr>We Need a Vaccine for ACEs</vt:lpstr>
      <vt:lpstr>The Vaccine Model for ACEs: Intervention Steps</vt:lpstr>
      <vt:lpstr>s</vt:lpstr>
      <vt:lpstr>Building Strength In Our Children</vt:lpstr>
      <vt:lpstr>So . . .  What’s the Vaccine for ACEs???</vt:lpstr>
      <vt:lpstr>Resilience</vt:lpstr>
      <vt:lpstr>Resilience</vt:lpstr>
      <vt:lpstr>What the Research Shows</vt:lpstr>
      <vt:lpstr>What we have learned in the   20 years since the ACEs Study?</vt:lpstr>
      <vt:lpstr>Brain Plasticity</vt:lpstr>
      <vt:lpstr>A Child’s Brain with Trauma </vt:lpstr>
      <vt:lpstr>Paradigm Shift: Positive-Focus</vt:lpstr>
      <vt:lpstr>Studies of Resilience Emerge</vt:lpstr>
      <vt:lpstr>Longitudinal Studies:                 Features of Resilience*</vt:lpstr>
      <vt:lpstr>Resilience-Building in Schools Penn Resiliency Program*</vt:lpstr>
      <vt:lpstr>Resilience-Building in Schools  Lincoln Alternative High School *</vt:lpstr>
      <vt:lpstr>Resilience-Building in Schools Lincoln Alternative High School</vt:lpstr>
      <vt:lpstr>What I Tell My Patients . . .</vt:lpstr>
      <vt:lpstr>Brain Integration Resilience-building in children</vt:lpstr>
      <vt:lpstr>Brain Integration Brain Plasticity</vt:lpstr>
      <vt:lpstr>Daniel Siegel MD: Brain Integration</vt:lpstr>
      <vt:lpstr>A Metaphor for Brain Integration</vt:lpstr>
      <vt:lpstr>Brain Integration: Children</vt:lpstr>
      <vt:lpstr>Brain Integration: Children</vt:lpstr>
      <vt:lpstr>Brain Integration For Resilience-Building Managing Emotions </vt:lpstr>
      <vt:lpstr>Brain Integration: Children</vt:lpstr>
      <vt:lpstr>Brain Integration: Trauma</vt:lpstr>
      <vt:lpstr>Neurophysiology of Traumatic Stress</vt:lpstr>
      <vt:lpstr>Brain Integration: Trauma Trauma-Informed Care</vt:lpstr>
      <vt:lpstr>Brain Integration for Trauma Survivors Trauma-Informed Care</vt:lpstr>
      <vt:lpstr>Brain Integration for Trauma Survivors Trauma-Informed Care</vt:lpstr>
      <vt:lpstr>Brain Integration Example for an Adult Trauma Survivor Trauma-Informed Care</vt:lpstr>
      <vt:lpstr>PowerPoint Presentation</vt:lpstr>
      <vt:lpstr>PowerPoint Presentation</vt:lpstr>
      <vt:lpstr>In-Office Tools The 7 C’s of Resilience*</vt:lpstr>
      <vt:lpstr>Tool #1 Do You Know What Resilience Is?</vt:lpstr>
      <vt:lpstr>Tool #2 “What Are Your Strengths?” </vt:lpstr>
      <vt:lpstr>Personal Strengths: How Do We Help People Find Their Strengths?</vt:lpstr>
      <vt:lpstr>Environmental Strengths: Building Resilience In a Child’s Environment</vt:lpstr>
      <vt:lpstr> Tool #3 Building Connection</vt:lpstr>
      <vt:lpstr>Tool #4 Building Competence and Confidence</vt:lpstr>
      <vt:lpstr>Tool #5 Building Competence: Problem Solving</vt:lpstr>
      <vt:lpstr>Tool #6 Building Confidence:  “Failure”</vt:lpstr>
      <vt:lpstr>Tool #7 Building Connection: Special Time</vt:lpstr>
      <vt:lpstr>Tool #8 Building Coping and Control</vt:lpstr>
      <vt:lpstr>Hand model of the brain6 Daniel Siegel, MD </vt:lpstr>
      <vt:lpstr>Functions of the Brain</vt:lpstr>
      <vt:lpstr>What Does a Flipped Lid Look Like?</vt:lpstr>
      <vt:lpstr>Coping De-Escalation: Todders</vt:lpstr>
      <vt:lpstr>Coping De-Escalation: Adults and Older Children</vt:lpstr>
      <vt:lpstr>One More Target? </vt:lpstr>
      <vt:lpstr>Opportunities for More Learning About Resilience-Building</vt:lpstr>
      <vt:lpstr>Opportunities for More Learning About Resilience-Building</vt:lpstr>
      <vt:lpstr>Opportunities for More Learning About Resilience-Building</vt:lpstr>
      <vt:lpstr>Targeting ACEs</vt:lpstr>
      <vt:lpstr>Building Resilience in Children and Families</vt:lpstr>
      <vt:lpstr>PowerPoint Presentation</vt:lpstr>
      <vt:lpstr>PowerPoint Presentation</vt:lpstr>
      <vt:lpstr>Beyond Blue</vt:lpstr>
      <vt:lpstr>Beyond Blue: Should We Build Resilience or Prevent Adversity?</vt:lpstr>
      <vt:lpstr>Beyond Blue: Should We Focus on The Child or on Their Environment?</vt:lpstr>
      <vt:lpstr>Beyond Blue: What Kind of Interventions Should We Look At?</vt:lpstr>
      <vt:lpstr>An Opportunity and a Challenge</vt:lpstr>
      <vt:lpstr>An Opportunity and a Challenge</vt:lpstr>
      <vt:lpstr>An Opportunity and a Challenge</vt:lpstr>
      <vt:lpstr>Building Resilience in Children and Families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Resilience in Children and Families</dc:title>
  <dc:creator>Dean Moshofsky</dc:creator>
  <cp:lastModifiedBy>Morgan Casto</cp:lastModifiedBy>
  <cp:revision>2</cp:revision>
  <dcterms:created xsi:type="dcterms:W3CDTF">2021-01-03T17:04:48Z</dcterms:created>
  <dcterms:modified xsi:type="dcterms:W3CDTF">2022-03-15T18:50:50Z</dcterms:modified>
</cp:coreProperties>
</file>